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2" r:id="rId2"/>
    <p:sldId id="298" r:id="rId3"/>
    <p:sldId id="299" r:id="rId4"/>
    <p:sldId id="301" r:id="rId5"/>
    <p:sldId id="302" r:id="rId6"/>
    <p:sldId id="303" r:id="rId7"/>
    <p:sldId id="305" r:id="rId8"/>
    <p:sldId id="304" r:id="rId9"/>
    <p:sldId id="306" r:id="rId10"/>
    <p:sldId id="310" r:id="rId11"/>
    <p:sldId id="309" r:id="rId12"/>
    <p:sldId id="311" r:id="rId13"/>
    <p:sldId id="312" r:id="rId14"/>
    <p:sldId id="30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Mežgaile" initials="LM" lastIdx="1" clrIdx="0">
    <p:extLst>
      <p:ext uri="{19B8F6BF-5375-455C-9EA6-DF929625EA0E}">
        <p15:presenceInfo xmlns:p15="http://schemas.microsoft.com/office/powerpoint/2012/main" userId="S::linda.mezgaile@mmacomms.lv::67ad5969-400b-42fd-9500-deac63e848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D3F7"/>
    <a:srgbClr val="96C319"/>
    <a:srgbClr val="FFEC00"/>
    <a:srgbClr val="633494"/>
    <a:srgbClr val="86AE16"/>
    <a:srgbClr val="CD0923"/>
    <a:srgbClr val="CF0923"/>
    <a:srgbClr val="F3942C"/>
    <a:srgbClr val="FF9880"/>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0863" autoAdjust="0"/>
  </p:normalViewPr>
  <p:slideViewPr>
    <p:cSldViewPr snapToGrid="0" showGuides="1">
      <p:cViewPr varScale="1">
        <p:scale>
          <a:sx n="66" d="100"/>
          <a:sy n="66" d="100"/>
        </p:scale>
        <p:origin x="858" y="60"/>
      </p:cViewPr>
      <p:guideLst>
        <p:guide orient="horz" pos="2160"/>
        <p:guide pos="3816"/>
      </p:guideLst>
    </p:cSldViewPr>
  </p:slideViewPr>
  <p:notesTextViewPr>
    <p:cViewPr>
      <p:scale>
        <a:sx n="1" d="1"/>
        <a:sy n="1" d="1"/>
      </p:scale>
      <p:origin x="0" y="0"/>
    </p:cViewPr>
  </p:notesTextViewPr>
  <p:notesViewPr>
    <p:cSldViewPr snapToGrid="0" showGuides="1">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sh\c_c_f_451yx5jt94qxm_7kp80000gn\T\com.microsoft.Outlook\Outlook%20Temp\vat_rates%5b1%5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873353845750555E-2"/>
          <c:y val="9.743322927506072E-2"/>
          <c:w val="0.92723858955832772"/>
          <c:h val="0.51759649970912847"/>
        </c:manualLayout>
      </c:layout>
      <c:lineChart>
        <c:grouping val="standard"/>
        <c:varyColors val="0"/>
        <c:ser>
          <c:idx val="0"/>
          <c:order val="0"/>
          <c:tx>
            <c:strRef>
              <c:f>'VAT Rates'!$F$3</c:f>
              <c:strCache>
                <c:ptCount val="1"/>
                <c:pt idx="0">
                  <c:v>Standard</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c:spPr>
          </c:marker>
          <c:cat>
            <c:multiLvlStrRef>
              <c:f>'VAT Rates'!$A$5:$B$35</c:f>
              <c:multiLvlStrCache>
                <c:ptCount val="31"/>
                <c:lvl>
                  <c:pt idx="0">
                    <c:v>Ireland</c:v>
                  </c:pt>
                  <c:pt idx="1">
                    <c:v>Malta</c:v>
                  </c:pt>
                  <c:pt idx="2">
                    <c:v>United Kingdom</c:v>
                  </c:pt>
                  <c:pt idx="3">
                    <c:v>India</c:v>
                  </c:pt>
                  <c:pt idx="4">
                    <c:v>Luxembourg</c:v>
                  </c:pt>
                  <c:pt idx="5">
                    <c:v>Italy</c:v>
                  </c:pt>
                  <c:pt idx="6">
                    <c:v>Spain</c:v>
                  </c:pt>
                  <c:pt idx="7">
                    <c:v>Croatia</c:v>
                  </c:pt>
                  <c:pt idx="8">
                    <c:v>Cyprus</c:v>
                  </c:pt>
                  <c:pt idx="9">
                    <c:v>Poland</c:v>
                  </c:pt>
                  <c:pt idx="10">
                    <c:v>France</c:v>
                  </c:pt>
                  <c:pt idx="11">
                    <c:v>Belgium</c:v>
                  </c:pt>
                  <c:pt idx="12">
                    <c:v>Portugal</c:v>
                  </c:pt>
                  <c:pt idx="13">
                    <c:v>Germany</c:v>
                  </c:pt>
                  <c:pt idx="14">
                    <c:v>Netherlands</c:v>
                  </c:pt>
                  <c:pt idx="15">
                    <c:v>Romania</c:v>
                  </c:pt>
                  <c:pt idx="16">
                    <c:v>Slovenia</c:v>
                  </c:pt>
                  <c:pt idx="17">
                    <c:v>Austria</c:v>
                  </c:pt>
                  <c:pt idx="18">
                    <c:v>Slovakia</c:v>
                  </c:pt>
                  <c:pt idx="19">
                    <c:v>Russia</c:v>
                  </c:pt>
                  <c:pt idx="20">
                    <c:v>Sweden</c:v>
                  </c:pt>
                  <c:pt idx="21">
                    <c:v>Greece</c:v>
                  </c:pt>
                  <c:pt idx="22">
                    <c:v>China</c:v>
                  </c:pt>
                  <c:pt idx="23">
                    <c:v>Finland</c:v>
                  </c:pt>
                  <c:pt idx="24">
                    <c:v>Czech Republic</c:v>
                  </c:pt>
                  <c:pt idx="25">
                    <c:v>Hungary</c:v>
                  </c:pt>
                  <c:pt idx="26">
                    <c:v>Bulgaria</c:v>
                  </c:pt>
                  <c:pt idx="27">
                    <c:v>Estonia</c:v>
                  </c:pt>
                  <c:pt idx="28">
                    <c:v>Latvia</c:v>
                  </c:pt>
                  <c:pt idx="29">
                    <c:v>Lithuania</c:v>
                  </c:pt>
                  <c:pt idx="30">
                    <c:v>Denmark</c:v>
                  </c:pt>
                </c:lvl>
                <c:lvl>
                  <c:pt idx="0">
                    <c:v>EU</c:v>
                  </c:pt>
                  <c:pt idx="1">
                    <c:v>EU</c:v>
                  </c:pt>
                  <c:pt idx="2">
                    <c:v>-</c:v>
                  </c:pt>
                  <c:pt idx="3">
                    <c:v>-</c:v>
                  </c:pt>
                  <c:pt idx="4">
                    <c:v>EU</c:v>
                  </c:pt>
                  <c:pt idx="5">
                    <c:v>EU</c:v>
                  </c:pt>
                  <c:pt idx="6">
                    <c:v>EU</c:v>
                  </c:pt>
                  <c:pt idx="7">
                    <c:v>EU</c:v>
                  </c:pt>
                  <c:pt idx="8">
                    <c:v>EU</c:v>
                  </c:pt>
                  <c:pt idx="9">
                    <c:v>EU</c:v>
                  </c:pt>
                  <c:pt idx="10">
                    <c:v>EU</c:v>
                  </c:pt>
                  <c:pt idx="11">
                    <c:v>EU</c:v>
                  </c:pt>
                  <c:pt idx="12">
                    <c:v>EU</c:v>
                  </c:pt>
                  <c:pt idx="13">
                    <c:v>EU</c:v>
                  </c:pt>
                  <c:pt idx="14">
                    <c:v>EU</c:v>
                  </c:pt>
                  <c:pt idx="15">
                    <c:v>EU</c:v>
                  </c:pt>
                  <c:pt idx="16">
                    <c:v>EU</c:v>
                  </c:pt>
                  <c:pt idx="17">
                    <c:v>EU</c:v>
                  </c:pt>
                  <c:pt idx="18">
                    <c:v>EU</c:v>
                  </c:pt>
                  <c:pt idx="19">
                    <c:v>-</c:v>
                  </c:pt>
                  <c:pt idx="20">
                    <c:v>EU</c:v>
                  </c:pt>
                  <c:pt idx="21">
                    <c:v>EU</c:v>
                  </c:pt>
                  <c:pt idx="22">
                    <c:v>-</c:v>
                  </c:pt>
                  <c:pt idx="23">
                    <c:v>EU</c:v>
                  </c:pt>
                  <c:pt idx="24">
                    <c:v>EU</c:v>
                  </c:pt>
                  <c:pt idx="25">
                    <c:v>EU</c:v>
                  </c:pt>
                  <c:pt idx="26">
                    <c:v>EU</c:v>
                  </c:pt>
                  <c:pt idx="27">
                    <c:v>EU</c:v>
                  </c:pt>
                  <c:pt idx="28">
                    <c:v>EU</c:v>
                  </c:pt>
                  <c:pt idx="29">
                    <c:v>EU</c:v>
                  </c:pt>
                  <c:pt idx="30">
                    <c:v>EU</c:v>
                  </c:pt>
                </c:lvl>
              </c:multiLvlStrCache>
            </c:multiLvlStrRef>
          </c:cat>
          <c:val>
            <c:numRef>
              <c:f>'VAT Rates'!$F$5:$F$35</c:f>
              <c:numCache>
                <c:formatCode>General</c:formatCode>
                <c:ptCount val="31"/>
                <c:pt idx="0">
                  <c:v>23</c:v>
                </c:pt>
                <c:pt idx="1">
                  <c:v>18</c:v>
                </c:pt>
                <c:pt idx="2">
                  <c:v>20</c:v>
                </c:pt>
                <c:pt idx="3">
                  <c:v>18</c:v>
                </c:pt>
                <c:pt idx="4">
                  <c:v>17</c:v>
                </c:pt>
                <c:pt idx="5">
                  <c:v>22</c:v>
                </c:pt>
                <c:pt idx="6">
                  <c:v>21</c:v>
                </c:pt>
                <c:pt idx="7">
                  <c:v>25</c:v>
                </c:pt>
                <c:pt idx="8">
                  <c:v>19</c:v>
                </c:pt>
                <c:pt idx="9">
                  <c:v>23</c:v>
                </c:pt>
                <c:pt idx="10">
                  <c:v>20</c:v>
                </c:pt>
                <c:pt idx="11">
                  <c:v>21</c:v>
                </c:pt>
                <c:pt idx="12">
                  <c:v>23</c:v>
                </c:pt>
                <c:pt idx="13">
                  <c:v>19</c:v>
                </c:pt>
                <c:pt idx="14">
                  <c:v>21</c:v>
                </c:pt>
                <c:pt idx="15">
                  <c:v>19</c:v>
                </c:pt>
                <c:pt idx="16">
                  <c:v>22</c:v>
                </c:pt>
                <c:pt idx="17">
                  <c:v>20</c:v>
                </c:pt>
                <c:pt idx="18">
                  <c:v>20</c:v>
                </c:pt>
                <c:pt idx="19">
                  <c:v>20</c:v>
                </c:pt>
                <c:pt idx="20">
                  <c:v>25</c:v>
                </c:pt>
                <c:pt idx="21">
                  <c:v>24</c:v>
                </c:pt>
                <c:pt idx="22">
                  <c:v>13</c:v>
                </c:pt>
                <c:pt idx="23">
                  <c:v>24</c:v>
                </c:pt>
                <c:pt idx="24">
                  <c:v>21</c:v>
                </c:pt>
                <c:pt idx="25">
                  <c:v>27</c:v>
                </c:pt>
                <c:pt idx="26">
                  <c:v>20</c:v>
                </c:pt>
                <c:pt idx="27">
                  <c:v>20</c:v>
                </c:pt>
                <c:pt idx="28">
                  <c:v>21</c:v>
                </c:pt>
                <c:pt idx="29">
                  <c:v>21</c:v>
                </c:pt>
                <c:pt idx="30">
                  <c:v>25</c:v>
                </c:pt>
              </c:numCache>
            </c:numRef>
          </c:val>
          <c:smooth val="0"/>
          <c:extLst>
            <c:ext xmlns:c16="http://schemas.microsoft.com/office/drawing/2014/chart" uri="{C3380CC4-5D6E-409C-BE32-E72D297353CC}">
              <c16:uniqueId val="{00000000-65B5-4DB5-8EF9-F4F4A08B9241}"/>
            </c:ext>
          </c:extLst>
        </c:ser>
        <c:ser>
          <c:idx val="2"/>
          <c:order val="1"/>
          <c:tx>
            <c:strRef>
              <c:f>'VAT Rates'!$K$3:$K$4</c:f>
              <c:strCache>
                <c:ptCount val="2"/>
                <c:pt idx="0">
                  <c:v>Std</c:v>
                </c:pt>
                <c:pt idx="1">
                  <c:v>Me</c:v>
                </c:pt>
              </c:strCache>
            </c:strRef>
          </c:tx>
          <c:spPr>
            <a:ln w="38100" cap="rnd">
              <a:solidFill>
                <a:schemeClr val="bg1"/>
              </a:solidFill>
              <a:round/>
            </a:ln>
            <a:effectLst/>
          </c:spPr>
          <c:marker>
            <c:symbol val="none"/>
          </c:marker>
          <c:val>
            <c:numRef>
              <c:f>'VAT Rates'!$K$5:$K$35</c:f>
              <c:numCache>
                <c:formatCode>0</c:formatCode>
                <c:ptCount val="31"/>
                <c:pt idx="0">
                  <c:v>21</c:v>
                </c:pt>
                <c:pt idx="1">
                  <c:v>21</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21</c:v>
                </c:pt>
                <c:pt idx="19">
                  <c:v>21</c:v>
                </c:pt>
                <c:pt idx="20">
                  <c:v>21</c:v>
                </c:pt>
                <c:pt idx="21">
                  <c:v>21</c:v>
                </c:pt>
                <c:pt idx="22">
                  <c:v>21</c:v>
                </c:pt>
                <c:pt idx="23">
                  <c:v>21</c:v>
                </c:pt>
                <c:pt idx="24">
                  <c:v>21</c:v>
                </c:pt>
                <c:pt idx="25">
                  <c:v>21</c:v>
                </c:pt>
                <c:pt idx="26">
                  <c:v>21</c:v>
                </c:pt>
                <c:pt idx="27">
                  <c:v>21</c:v>
                </c:pt>
                <c:pt idx="28">
                  <c:v>21</c:v>
                </c:pt>
                <c:pt idx="29">
                  <c:v>21</c:v>
                </c:pt>
                <c:pt idx="30">
                  <c:v>21</c:v>
                </c:pt>
              </c:numCache>
            </c:numRef>
          </c:val>
          <c:smooth val="0"/>
          <c:extLst>
            <c:ext xmlns:c16="http://schemas.microsoft.com/office/drawing/2014/chart" uri="{C3380CC4-5D6E-409C-BE32-E72D297353CC}">
              <c16:uniqueId val="{00000001-65B5-4DB5-8EF9-F4F4A08B9241}"/>
            </c:ext>
          </c:extLst>
        </c:ser>
        <c:ser>
          <c:idx val="1"/>
          <c:order val="2"/>
          <c:tx>
            <c:strRef>
              <c:f>'VAT Rates'!$I$3</c:f>
              <c:strCache>
                <c:ptCount val="1"/>
                <c:pt idx="0">
                  <c:v>Dairy Products</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val>
            <c:numRef>
              <c:f>'VAT Rates'!$I$5:$I$35</c:f>
              <c:numCache>
                <c:formatCode>General</c:formatCode>
                <c:ptCount val="31"/>
                <c:pt idx="0">
                  <c:v>0</c:v>
                </c:pt>
                <c:pt idx="1">
                  <c:v>0</c:v>
                </c:pt>
                <c:pt idx="2">
                  <c:v>0</c:v>
                </c:pt>
                <c:pt idx="3">
                  <c:v>0</c:v>
                </c:pt>
                <c:pt idx="4">
                  <c:v>3</c:v>
                </c:pt>
                <c:pt idx="5">
                  <c:v>4</c:v>
                </c:pt>
                <c:pt idx="6">
                  <c:v>4</c:v>
                </c:pt>
                <c:pt idx="7">
                  <c:v>5</c:v>
                </c:pt>
                <c:pt idx="8">
                  <c:v>5</c:v>
                </c:pt>
                <c:pt idx="9">
                  <c:v>5</c:v>
                </c:pt>
                <c:pt idx="10">
                  <c:v>5.5</c:v>
                </c:pt>
                <c:pt idx="11">
                  <c:v>6</c:v>
                </c:pt>
                <c:pt idx="12">
                  <c:v>6</c:v>
                </c:pt>
                <c:pt idx="13">
                  <c:v>7</c:v>
                </c:pt>
                <c:pt idx="14">
                  <c:v>9</c:v>
                </c:pt>
                <c:pt idx="15">
                  <c:v>9</c:v>
                </c:pt>
                <c:pt idx="16">
                  <c:v>9.5</c:v>
                </c:pt>
                <c:pt idx="17">
                  <c:v>10</c:v>
                </c:pt>
                <c:pt idx="18">
                  <c:v>10</c:v>
                </c:pt>
                <c:pt idx="19">
                  <c:v>10</c:v>
                </c:pt>
                <c:pt idx="20">
                  <c:v>12</c:v>
                </c:pt>
                <c:pt idx="21">
                  <c:v>13</c:v>
                </c:pt>
                <c:pt idx="22">
                  <c:v>13</c:v>
                </c:pt>
                <c:pt idx="23">
                  <c:v>14</c:v>
                </c:pt>
                <c:pt idx="24">
                  <c:v>15</c:v>
                </c:pt>
                <c:pt idx="25">
                  <c:v>18</c:v>
                </c:pt>
                <c:pt idx="26">
                  <c:v>20</c:v>
                </c:pt>
                <c:pt idx="27">
                  <c:v>20</c:v>
                </c:pt>
                <c:pt idx="28">
                  <c:v>21</c:v>
                </c:pt>
                <c:pt idx="29">
                  <c:v>21</c:v>
                </c:pt>
                <c:pt idx="30">
                  <c:v>25</c:v>
                </c:pt>
              </c:numCache>
            </c:numRef>
          </c:val>
          <c:smooth val="0"/>
          <c:extLst>
            <c:ext xmlns:c16="http://schemas.microsoft.com/office/drawing/2014/chart" uri="{C3380CC4-5D6E-409C-BE32-E72D297353CC}">
              <c16:uniqueId val="{00000002-65B5-4DB5-8EF9-F4F4A08B9241}"/>
            </c:ext>
          </c:extLst>
        </c:ser>
        <c:ser>
          <c:idx val="3"/>
          <c:order val="3"/>
          <c:tx>
            <c:strRef>
              <c:f>'VAT Rates'!$L$3:$L$4</c:f>
              <c:strCache>
                <c:ptCount val="2"/>
                <c:pt idx="0">
                  <c:v>Dairy</c:v>
                </c:pt>
                <c:pt idx="1">
                  <c:v>Me</c:v>
                </c:pt>
              </c:strCache>
            </c:strRef>
          </c:tx>
          <c:spPr>
            <a:ln w="28575" cap="rnd">
              <a:solidFill>
                <a:schemeClr val="accent4"/>
              </a:solidFill>
              <a:round/>
            </a:ln>
            <a:effectLst/>
          </c:spPr>
          <c:marker>
            <c:symbol val="none"/>
          </c:marker>
          <c:val>
            <c:numRef>
              <c:f>'VAT Rates'!$L$5:$L$35</c:f>
              <c:numCache>
                <c:formatCode>0</c:formatCode>
                <c:ptCount val="31"/>
                <c:pt idx="0">
                  <c:v>9</c:v>
                </c:pt>
                <c:pt idx="1">
                  <c:v>9</c:v>
                </c:pt>
                <c:pt idx="2">
                  <c:v>9</c:v>
                </c:pt>
                <c:pt idx="3">
                  <c:v>9</c:v>
                </c:pt>
                <c:pt idx="4">
                  <c:v>9</c:v>
                </c:pt>
                <c:pt idx="5">
                  <c:v>9</c:v>
                </c:pt>
                <c:pt idx="6">
                  <c:v>9</c:v>
                </c:pt>
                <c:pt idx="7">
                  <c:v>9</c:v>
                </c:pt>
                <c:pt idx="8">
                  <c:v>9</c:v>
                </c:pt>
                <c:pt idx="9">
                  <c:v>9</c:v>
                </c:pt>
                <c:pt idx="10">
                  <c:v>9</c:v>
                </c:pt>
                <c:pt idx="11">
                  <c:v>9</c:v>
                </c:pt>
                <c:pt idx="12">
                  <c:v>9</c:v>
                </c:pt>
                <c:pt idx="13">
                  <c:v>9</c:v>
                </c:pt>
                <c:pt idx="14">
                  <c:v>9</c:v>
                </c:pt>
                <c:pt idx="15">
                  <c:v>9</c:v>
                </c:pt>
                <c:pt idx="16">
                  <c:v>9</c:v>
                </c:pt>
                <c:pt idx="17">
                  <c:v>9</c:v>
                </c:pt>
                <c:pt idx="18">
                  <c:v>9</c:v>
                </c:pt>
                <c:pt idx="19">
                  <c:v>9</c:v>
                </c:pt>
                <c:pt idx="20">
                  <c:v>9</c:v>
                </c:pt>
                <c:pt idx="21">
                  <c:v>9</c:v>
                </c:pt>
                <c:pt idx="22">
                  <c:v>9</c:v>
                </c:pt>
                <c:pt idx="23">
                  <c:v>9</c:v>
                </c:pt>
                <c:pt idx="24">
                  <c:v>9</c:v>
                </c:pt>
                <c:pt idx="25">
                  <c:v>9</c:v>
                </c:pt>
                <c:pt idx="26">
                  <c:v>9</c:v>
                </c:pt>
                <c:pt idx="27">
                  <c:v>9</c:v>
                </c:pt>
                <c:pt idx="28">
                  <c:v>9</c:v>
                </c:pt>
                <c:pt idx="29">
                  <c:v>9</c:v>
                </c:pt>
                <c:pt idx="30">
                  <c:v>9</c:v>
                </c:pt>
              </c:numCache>
            </c:numRef>
          </c:val>
          <c:smooth val="0"/>
          <c:extLst>
            <c:ext xmlns:c16="http://schemas.microsoft.com/office/drawing/2014/chart" uri="{C3380CC4-5D6E-409C-BE32-E72D297353CC}">
              <c16:uniqueId val="{00000003-65B5-4DB5-8EF9-F4F4A08B9241}"/>
            </c:ext>
          </c:extLst>
        </c:ser>
        <c:dLbls>
          <c:showLegendKey val="0"/>
          <c:showVal val="0"/>
          <c:showCatName val="0"/>
          <c:showSerName val="0"/>
          <c:showPercent val="0"/>
          <c:showBubbleSize val="0"/>
        </c:dLbls>
        <c:marker val="1"/>
        <c:smooth val="0"/>
        <c:axId val="383067967"/>
        <c:axId val="1232721439"/>
      </c:lineChart>
      <c:catAx>
        <c:axId val="383067967"/>
        <c:scaling>
          <c:orientation val="minMax"/>
        </c:scaling>
        <c:delete val="0"/>
        <c:axPos val="b"/>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232721439"/>
        <c:crosses val="autoZero"/>
        <c:auto val="1"/>
        <c:lblAlgn val="ctr"/>
        <c:lblOffset val="100"/>
        <c:noMultiLvlLbl val="0"/>
      </c:catAx>
      <c:valAx>
        <c:axId val="1232721439"/>
        <c:scaling>
          <c:orientation val="minMax"/>
        </c:scaling>
        <c:delete val="0"/>
        <c:axPos val="l"/>
        <c:majorGridlines>
          <c:spPr>
            <a:ln w="9525" cap="flat" cmpd="sng" algn="ctr">
              <a:solidFill>
                <a:schemeClr val="bg2">
                  <a:lumMod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38306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A083E1-62BF-4CAB-A372-2641760D1C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8ECE6E-37AC-41C5-B511-519C6E4038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336D41-1D8C-4532-A485-8D5FBAE5A4BA}" type="datetimeFigureOut">
              <a:rPr lang="en-US" smtClean="0"/>
              <a:t>9/10/2020</a:t>
            </a:fld>
            <a:endParaRPr lang="en-US"/>
          </a:p>
        </p:txBody>
      </p:sp>
      <p:sp>
        <p:nvSpPr>
          <p:cNvPr id="4" name="Footer Placeholder 3">
            <a:extLst>
              <a:ext uri="{FF2B5EF4-FFF2-40B4-BE49-F238E27FC236}">
                <a16:creationId xmlns:a16="http://schemas.microsoft.com/office/drawing/2014/main" id="{B0C4B1E8-4909-43FB-A8EA-78355D017A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AC2DBA-79C7-430B-A01D-958151947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82B0ED-C859-48E6-8C60-C0A32A86DE94}" type="slidenum">
              <a:rPr lang="en-US" smtClean="0"/>
              <a:t>‹#›</a:t>
            </a:fld>
            <a:endParaRPr lang="en-US"/>
          </a:p>
        </p:txBody>
      </p:sp>
    </p:spTree>
    <p:extLst>
      <p:ext uri="{BB962C8B-B14F-4D97-AF65-F5344CB8AC3E}">
        <p14:creationId xmlns:p14="http://schemas.microsoft.com/office/powerpoint/2010/main" val="2356868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C4431-B586-3F42-9A3F-A3E2C4C7E4CD}" type="datetimeFigureOut">
              <a:rPr lang="en-LV" smtClean="0"/>
              <a:t>09/10/2020</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879AE-3089-D949-98EE-AF571B5CD166}" type="slidenum">
              <a:rPr lang="en-LV" smtClean="0"/>
              <a:t>‹#›</a:t>
            </a:fld>
            <a:endParaRPr lang="en-LV"/>
          </a:p>
        </p:txBody>
      </p:sp>
    </p:spTree>
    <p:extLst>
      <p:ext uri="{BB962C8B-B14F-4D97-AF65-F5344CB8AC3E}">
        <p14:creationId xmlns:p14="http://schemas.microsoft.com/office/powerpoint/2010/main" val="166410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2</a:t>
            </a:fld>
            <a:endParaRPr lang="en-LV"/>
          </a:p>
        </p:txBody>
      </p:sp>
    </p:spTree>
    <p:extLst>
      <p:ext uri="{BB962C8B-B14F-4D97-AF65-F5344CB8AC3E}">
        <p14:creationId xmlns:p14="http://schemas.microsoft.com/office/powerpoint/2010/main" val="373293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12</a:t>
            </a:fld>
            <a:endParaRPr lang="en-LV"/>
          </a:p>
        </p:txBody>
      </p:sp>
    </p:spTree>
    <p:extLst>
      <p:ext uri="{BB962C8B-B14F-4D97-AF65-F5344CB8AC3E}">
        <p14:creationId xmlns:p14="http://schemas.microsoft.com/office/powerpoint/2010/main" val="49069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13</a:t>
            </a:fld>
            <a:endParaRPr lang="en-LV"/>
          </a:p>
        </p:txBody>
      </p:sp>
    </p:spTree>
    <p:extLst>
      <p:ext uri="{BB962C8B-B14F-4D97-AF65-F5344CB8AC3E}">
        <p14:creationId xmlns:p14="http://schemas.microsoft.com/office/powerpoint/2010/main" val="307667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3</a:t>
            </a:fld>
            <a:endParaRPr lang="en-LV"/>
          </a:p>
        </p:txBody>
      </p:sp>
    </p:spTree>
    <p:extLst>
      <p:ext uri="{BB962C8B-B14F-4D97-AF65-F5344CB8AC3E}">
        <p14:creationId xmlns:p14="http://schemas.microsoft.com/office/powerpoint/2010/main" val="315540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4</a:t>
            </a:fld>
            <a:endParaRPr lang="en-LV"/>
          </a:p>
        </p:txBody>
      </p:sp>
    </p:spTree>
    <p:extLst>
      <p:ext uri="{BB962C8B-B14F-4D97-AF65-F5344CB8AC3E}">
        <p14:creationId xmlns:p14="http://schemas.microsoft.com/office/powerpoint/2010/main" val="202955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5</a:t>
            </a:fld>
            <a:endParaRPr lang="en-LV"/>
          </a:p>
        </p:txBody>
      </p:sp>
    </p:spTree>
    <p:extLst>
      <p:ext uri="{BB962C8B-B14F-4D97-AF65-F5344CB8AC3E}">
        <p14:creationId xmlns:p14="http://schemas.microsoft.com/office/powerpoint/2010/main" val="251194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7</a:t>
            </a:fld>
            <a:endParaRPr lang="en-LV"/>
          </a:p>
        </p:txBody>
      </p:sp>
    </p:spTree>
    <p:extLst>
      <p:ext uri="{BB962C8B-B14F-4D97-AF65-F5344CB8AC3E}">
        <p14:creationId xmlns:p14="http://schemas.microsoft.com/office/powerpoint/2010/main" val="2404632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V" dirty="0"/>
              <a:t>Latvijā 45% ražotājam</a:t>
            </a:r>
          </a:p>
        </p:txBody>
      </p:sp>
      <p:sp>
        <p:nvSpPr>
          <p:cNvPr id="4" name="Slide Number Placeholder 3"/>
          <p:cNvSpPr>
            <a:spLocks noGrp="1"/>
          </p:cNvSpPr>
          <p:nvPr>
            <p:ph type="sldNum" sz="quarter" idx="5"/>
          </p:nvPr>
        </p:nvSpPr>
        <p:spPr/>
        <p:txBody>
          <a:bodyPr/>
          <a:lstStyle/>
          <a:p>
            <a:fld id="{2A9879AE-3089-D949-98EE-AF571B5CD166}" type="slidenum">
              <a:rPr lang="en-LV" smtClean="0"/>
              <a:t>8</a:t>
            </a:fld>
            <a:endParaRPr lang="en-LV"/>
          </a:p>
        </p:txBody>
      </p:sp>
    </p:spTree>
    <p:extLst>
      <p:ext uri="{BB962C8B-B14F-4D97-AF65-F5344CB8AC3E}">
        <p14:creationId xmlns:p14="http://schemas.microsoft.com/office/powerpoint/2010/main" val="319028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9</a:t>
            </a:fld>
            <a:endParaRPr lang="en-LV"/>
          </a:p>
        </p:txBody>
      </p:sp>
    </p:spTree>
    <p:extLst>
      <p:ext uri="{BB962C8B-B14F-4D97-AF65-F5344CB8AC3E}">
        <p14:creationId xmlns:p14="http://schemas.microsoft.com/office/powerpoint/2010/main" val="267160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A9879AE-3089-D949-98EE-AF571B5CD166}" type="slidenum">
              <a:rPr lang="en-LV" smtClean="0"/>
              <a:t>10</a:t>
            </a:fld>
            <a:endParaRPr lang="en-LV"/>
          </a:p>
        </p:txBody>
      </p:sp>
    </p:spTree>
    <p:extLst>
      <p:ext uri="{BB962C8B-B14F-4D97-AF65-F5344CB8AC3E}">
        <p14:creationId xmlns:p14="http://schemas.microsoft.com/office/powerpoint/2010/main" val="183190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879AE-3089-D949-98EE-AF571B5CD166}" type="slidenum">
              <a:rPr lang="en-LV" smtClean="0"/>
              <a:t>11</a:t>
            </a:fld>
            <a:endParaRPr lang="en-LV"/>
          </a:p>
        </p:txBody>
      </p:sp>
    </p:spTree>
    <p:extLst>
      <p:ext uri="{BB962C8B-B14F-4D97-AF65-F5344CB8AC3E}">
        <p14:creationId xmlns:p14="http://schemas.microsoft.com/office/powerpoint/2010/main" val="915533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plate&#10;&#10;Description automatically generated">
            <a:extLst>
              <a:ext uri="{FF2B5EF4-FFF2-40B4-BE49-F238E27FC236}">
                <a16:creationId xmlns:a16="http://schemas.microsoft.com/office/drawing/2014/main" id="{73318967-9781-4241-80AA-C619EAAB93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2620" y="2438400"/>
            <a:ext cx="3762375" cy="1981200"/>
          </a:xfrm>
          <a:prstGeom prst="rect">
            <a:avLst/>
          </a:prstGeom>
        </p:spPr>
      </p:pic>
      <p:sp>
        <p:nvSpPr>
          <p:cNvPr id="10" name="Content Placeholder 9">
            <a:extLst>
              <a:ext uri="{FF2B5EF4-FFF2-40B4-BE49-F238E27FC236}">
                <a16:creationId xmlns:a16="http://schemas.microsoft.com/office/drawing/2014/main" id="{D3A7D552-7F2F-4A04-90D9-69AE148DD99C}"/>
              </a:ext>
            </a:extLst>
          </p:cNvPr>
          <p:cNvSpPr>
            <a:spLocks noGrp="1"/>
          </p:cNvSpPr>
          <p:nvPr>
            <p:ph sz="quarter" idx="10" hasCustomPrompt="1"/>
          </p:nvPr>
        </p:nvSpPr>
        <p:spPr>
          <a:xfrm>
            <a:off x="1823026" y="2554440"/>
            <a:ext cx="3275012" cy="2312527"/>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Tree>
    <p:extLst>
      <p:ext uri="{BB962C8B-B14F-4D97-AF65-F5344CB8AC3E}">
        <p14:creationId xmlns:p14="http://schemas.microsoft.com/office/powerpoint/2010/main" val="3156213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B22B2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6" y="6194205"/>
            <a:ext cx="990745" cy="521709"/>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7" name="Content Placeholder 8">
            <a:extLst>
              <a:ext uri="{FF2B5EF4-FFF2-40B4-BE49-F238E27FC236}">
                <a16:creationId xmlns:a16="http://schemas.microsoft.com/office/drawing/2014/main" id="{0A48ACB7-555C-489C-BDBC-0372DFA629BB}"/>
              </a:ext>
            </a:extLst>
          </p:cNvPr>
          <p:cNvSpPr>
            <a:spLocks noGrp="1"/>
          </p:cNvSpPr>
          <p:nvPr>
            <p:ph sz="quarter" idx="10" hasCustomPrompt="1"/>
          </p:nvPr>
        </p:nvSpPr>
        <p:spPr>
          <a:xfrm>
            <a:off x="757545" y="589832"/>
            <a:ext cx="10803088" cy="762995"/>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p>
        </p:txBody>
      </p:sp>
      <p:sp>
        <p:nvSpPr>
          <p:cNvPr id="8" name="Text Placeholder 4">
            <a:extLst>
              <a:ext uri="{FF2B5EF4-FFF2-40B4-BE49-F238E27FC236}">
                <a16:creationId xmlns:a16="http://schemas.microsoft.com/office/drawing/2014/main" id="{50ECA21D-AAB7-436D-ABAE-DB36AECBCD22}"/>
              </a:ext>
            </a:extLst>
          </p:cNvPr>
          <p:cNvSpPr>
            <a:spLocks noGrp="1"/>
          </p:cNvSpPr>
          <p:nvPr>
            <p:ph type="body" sz="quarter" idx="14" hasCustomPrompt="1"/>
          </p:nvPr>
        </p:nvSpPr>
        <p:spPr>
          <a:xfrm>
            <a:off x="757238" y="1395413"/>
            <a:ext cx="10805497" cy="28225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lv-LV" dirty="0"/>
              <a:t>Text. Text.</a:t>
            </a:r>
            <a:endParaRPr lang="en-US" dirty="0"/>
          </a:p>
        </p:txBody>
      </p:sp>
    </p:spTree>
    <p:extLst>
      <p:ext uri="{BB962C8B-B14F-4D97-AF65-F5344CB8AC3E}">
        <p14:creationId xmlns:p14="http://schemas.microsoft.com/office/powerpoint/2010/main" val="210381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5" y="6194205"/>
            <a:ext cx="990747" cy="521709"/>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rgbClr val="686868"/>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rgbClr val="686868"/>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7" name="Content Placeholder 8">
            <a:extLst>
              <a:ext uri="{FF2B5EF4-FFF2-40B4-BE49-F238E27FC236}">
                <a16:creationId xmlns:a16="http://schemas.microsoft.com/office/drawing/2014/main" id="{0A48ACB7-555C-489C-BDBC-0372DFA629BB}"/>
              </a:ext>
            </a:extLst>
          </p:cNvPr>
          <p:cNvSpPr>
            <a:spLocks noGrp="1"/>
          </p:cNvSpPr>
          <p:nvPr>
            <p:ph sz="quarter" idx="10" hasCustomPrompt="1"/>
          </p:nvPr>
        </p:nvSpPr>
        <p:spPr>
          <a:xfrm>
            <a:off x="757545" y="589832"/>
            <a:ext cx="10803088" cy="762995"/>
          </a:xfrm>
          <a:prstGeom prst="rect">
            <a:avLst/>
          </a:prstGeom>
        </p:spPr>
        <p:txBody>
          <a:bodyPr/>
          <a:lstStyle>
            <a:lvl1pPr marL="0" indent="0">
              <a:buNone/>
              <a:defRPr sz="1600" b="1">
                <a:solidFill>
                  <a:srgbClr val="686868"/>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p>
        </p:txBody>
      </p:sp>
      <p:sp>
        <p:nvSpPr>
          <p:cNvPr id="8" name="Text Placeholder 4">
            <a:extLst>
              <a:ext uri="{FF2B5EF4-FFF2-40B4-BE49-F238E27FC236}">
                <a16:creationId xmlns:a16="http://schemas.microsoft.com/office/drawing/2014/main" id="{50ECA21D-AAB7-436D-ABAE-DB36AECBCD22}"/>
              </a:ext>
            </a:extLst>
          </p:cNvPr>
          <p:cNvSpPr>
            <a:spLocks noGrp="1"/>
          </p:cNvSpPr>
          <p:nvPr>
            <p:ph type="body" sz="quarter" idx="14" hasCustomPrompt="1"/>
          </p:nvPr>
        </p:nvSpPr>
        <p:spPr>
          <a:xfrm>
            <a:off x="757238" y="1395413"/>
            <a:ext cx="10805497" cy="2822575"/>
          </a:xfrm>
          <a:prstGeom prst="rect">
            <a:avLst/>
          </a:prstGeom>
        </p:spPr>
        <p:txBody>
          <a:bodyPr/>
          <a:lstStyle>
            <a:lvl1pPr marL="0" indent="0">
              <a:buNone/>
              <a:defRPr sz="1600">
                <a:solidFill>
                  <a:srgbClr val="686868"/>
                </a:solidFill>
                <a:latin typeface="Arial" panose="020B0604020202020204" pitchFamily="34" charset="0"/>
                <a:cs typeface="Arial" panose="020B0604020202020204" pitchFamily="34" charset="0"/>
              </a:defRPr>
            </a:lvl1pPr>
          </a:lstStyle>
          <a:p>
            <a:pPr lvl="0"/>
            <a:r>
              <a:rPr lang="lv-LV" dirty="0"/>
              <a:t>Text. Text.</a:t>
            </a:r>
            <a:endParaRPr lang="en-US" dirty="0"/>
          </a:p>
        </p:txBody>
      </p:sp>
    </p:spTree>
    <p:extLst>
      <p:ext uri="{BB962C8B-B14F-4D97-AF65-F5344CB8AC3E}">
        <p14:creationId xmlns:p14="http://schemas.microsoft.com/office/powerpoint/2010/main" val="311843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0C4C-1D04-4444-8542-8F00EE6BE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D8EB8-655D-43D4-ADA5-EB17A81274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05A15-C158-4D70-BC0C-73009D3AEDB5}"/>
              </a:ext>
            </a:extLst>
          </p:cNvPr>
          <p:cNvSpPr>
            <a:spLocks noGrp="1"/>
          </p:cNvSpPr>
          <p:nvPr>
            <p:ph type="dt" sz="half" idx="10"/>
          </p:nvPr>
        </p:nvSpPr>
        <p:spPr/>
        <p:txBody>
          <a:bodyPr/>
          <a:lstStyle/>
          <a:p>
            <a:fld id="{BA3D519A-FDAE-4039-A31E-4D9B18BF61C9}" type="datetimeFigureOut">
              <a:rPr lang="en-US" smtClean="0"/>
              <a:t>9/10/2020</a:t>
            </a:fld>
            <a:endParaRPr lang="en-US"/>
          </a:p>
        </p:txBody>
      </p:sp>
      <p:sp>
        <p:nvSpPr>
          <p:cNvPr id="5" name="Footer Placeholder 4">
            <a:extLst>
              <a:ext uri="{FF2B5EF4-FFF2-40B4-BE49-F238E27FC236}">
                <a16:creationId xmlns:a16="http://schemas.microsoft.com/office/drawing/2014/main" id="{BBB069AA-C5FD-4E85-B916-F19115287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E188B-9EE8-4C21-85E1-5CE3E3AC2371}"/>
              </a:ext>
            </a:extLst>
          </p:cNvPr>
          <p:cNvSpPr>
            <a:spLocks noGrp="1"/>
          </p:cNvSpPr>
          <p:nvPr>
            <p:ph type="sldNum" sz="quarter" idx="12"/>
          </p:nvPr>
        </p:nvSpPr>
        <p:spPr/>
        <p:txBody>
          <a:bodyPr/>
          <a:lstStyle/>
          <a:p>
            <a:fld id="{9814A6D9-D698-42D7-8145-5D45FD6874B0}" type="slidenum">
              <a:rPr lang="en-US" smtClean="0"/>
              <a:t>‹#›</a:t>
            </a:fld>
            <a:endParaRPr lang="en-US"/>
          </a:p>
        </p:txBody>
      </p:sp>
    </p:spTree>
    <p:extLst>
      <p:ext uri="{BB962C8B-B14F-4D97-AF65-F5344CB8AC3E}">
        <p14:creationId xmlns:p14="http://schemas.microsoft.com/office/powerpoint/2010/main" val="307460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0FD172-5ABC-4CF9-805E-BBBDDDC7C2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72620" y="2438400"/>
            <a:ext cx="3762375" cy="1981200"/>
          </a:xfrm>
          <a:prstGeom prst="rect">
            <a:avLst/>
          </a:prstGeom>
        </p:spPr>
      </p:pic>
      <p:sp>
        <p:nvSpPr>
          <p:cNvPr id="10" name="Content Placeholder 9">
            <a:extLst>
              <a:ext uri="{FF2B5EF4-FFF2-40B4-BE49-F238E27FC236}">
                <a16:creationId xmlns:a16="http://schemas.microsoft.com/office/drawing/2014/main" id="{2CE1861C-9C44-486E-92AF-3B58BC2E0713}"/>
              </a:ext>
            </a:extLst>
          </p:cNvPr>
          <p:cNvSpPr>
            <a:spLocks noGrp="1"/>
          </p:cNvSpPr>
          <p:nvPr>
            <p:ph sz="quarter" idx="10" hasCustomPrompt="1"/>
          </p:nvPr>
        </p:nvSpPr>
        <p:spPr>
          <a:xfrm>
            <a:off x="1823026" y="2554440"/>
            <a:ext cx="3275012" cy="2312527"/>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Tree>
    <p:extLst>
      <p:ext uri="{BB962C8B-B14F-4D97-AF65-F5344CB8AC3E}">
        <p14:creationId xmlns:p14="http://schemas.microsoft.com/office/powerpoint/2010/main" val="13060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0FD172-5ABC-4CF9-805E-BBBDDDC7C2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72620" y="2438400"/>
            <a:ext cx="3762375" cy="1981200"/>
          </a:xfrm>
          <a:prstGeom prst="rect">
            <a:avLst/>
          </a:prstGeom>
        </p:spPr>
      </p:pic>
      <p:sp>
        <p:nvSpPr>
          <p:cNvPr id="10" name="Content Placeholder 9">
            <a:extLst>
              <a:ext uri="{FF2B5EF4-FFF2-40B4-BE49-F238E27FC236}">
                <a16:creationId xmlns:a16="http://schemas.microsoft.com/office/drawing/2014/main" id="{2CE1861C-9C44-486E-92AF-3B58BC2E0713}"/>
              </a:ext>
            </a:extLst>
          </p:cNvPr>
          <p:cNvSpPr>
            <a:spLocks noGrp="1"/>
          </p:cNvSpPr>
          <p:nvPr>
            <p:ph sz="quarter" idx="10" hasCustomPrompt="1"/>
          </p:nvPr>
        </p:nvSpPr>
        <p:spPr>
          <a:xfrm>
            <a:off x="1823026" y="2554440"/>
            <a:ext cx="3275012" cy="2312527"/>
          </a:xfrm>
          <a:prstGeom prst="rect">
            <a:avLst/>
          </a:prstGeom>
        </p:spPr>
        <p:txBody>
          <a:bodyPr/>
          <a:lstStyle>
            <a:lvl1pPr marL="0" indent="0">
              <a:buNone/>
              <a:defRPr sz="4400" b="1">
                <a:solidFill>
                  <a:srgbClr val="FFDC00"/>
                </a:solidFill>
                <a:latin typeface="Arial" panose="020B0604020202020204" pitchFamily="34" charset="0"/>
                <a:cs typeface="Arial" panose="020B0604020202020204" pitchFamily="34" charset="0"/>
              </a:defRPr>
            </a:lvl1pPr>
          </a:lstStyle>
          <a:p>
            <a:pPr lvl="0"/>
            <a:r>
              <a:rPr lang="lv-LV" dirty="0"/>
              <a:t>Headline</a:t>
            </a:r>
            <a:endParaRPr lang="en-US" dirty="0"/>
          </a:p>
        </p:txBody>
      </p:sp>
    </p:spTree>
    <p:extLst>
      <p:ext uri="{BB962C8B-B14F-4D97-AF65-F5344CB8AC3E}">
        <p14:creationId xmlns:p14="http://schemas.microsoft.com/office/powerpoint/2010/main" val="120193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0FD172-5ABC-4CF9-805E-BBBDDDC7C2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72620" y="2438400"/>
            <a:ext cx="3762375" cy="1981200"/>
          </a:xfrm>
          <a:prstGeom prst="rect">
            <a:avLst/>
          </a:prstGeom>
        </p:spPr>
      </p:pic>
      <p:sp>
        <p:nvSpPr>
          <p:cNvPr id="10" name="Content Placeholder 9">
            <a:extLst>
              <a:ext uri="{FF2B5EF4-FFF2-40B4-BE49-F238E27FC236}">
                <a16:creationId xmlns:a16="http://schemas.microsoft.com/office/drawing/2014/main" id="{2CE1861C-9C44-486E-92AF-3B58BC2E0713}"/>
              </a:ext>
            </a:extLst>
          </p:cNvPr>
          <p:cNvSpPr>
            <a:spLocks noGrp="1"/>
          </p:cNvSpPr>
          <p:nvPr>
            <p:ph sz="quarter" idx="10" hasCustomPrompt="1"/>
          </p:nvPr>
        </p:nvSpPr>
        <p:spPr>
          <a:xfrm>
            <a:off x="1823026" y="2554440"/>
            <a:ext cx="3275012" cy="2312527"/>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Tree>
    <p:extLst>
      <p:ext uri="{BB962C8B-B14F-4D97-AF65-F5344CB8AC3E}">
        <p14:creationId xmlns:p14="http://schemas.microsoft.com/office/powerpoint/2010/main" val="290316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49893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4" y="6194205"/>
            <a:ext cx="990749" cy="521710"/>
          </a:xfrm>
          <a:prstGeom prst="rect">
            <a:avLst/>
          </a:prstGeom>
        </p:spPr>
      </p:pic>
      <p:sp>
        <p:nvSpPr>
          <p:cNvPr id="10" name="Content Placeholder 8">
            <a:extLst>
              <a:ext uri="{FF2B5EF4-FFF2-40B4-BE49-F238E27FC236}">
                <a16:creationId xmlns:a16="http://schemas.microsoft.com/office/drawing/2014/main" id="{EFE2AB84-4FD1-439A-905C-0BE3C97F596A}"/>
              </a:ext>
            </a:extLst>
          </p:cNvPr>
          <p:cNvSpPr>
            <a:spLocks noGrp="1"/>
          </p:cNvSpPr>
          <p:nvPr>
            <p:ph sz="quarter" idx="10" hasCustomPrompt="1"/>
          </p:nvPr>
        </p:nvSpPr>
        <p:spPr>
          <a:xfrm>
            <a:off x="757545" y="589831"/>
            <a:ext cx="9153525" cy="5108222"/>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endParaRPr lang="en-US" dirty="0"/>
          </a:p>
        </p:txBody>
      </p:sp>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Tree>
    <p:extLst>
      <p:ext uri="{BB962C8B-B14F-4D97-AF65-F5344CB8AC3E}">
        <p14:creationId xmlns:p14="http://schemas.microsoft.com/office/powerpoint/2010/main" val="240347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C559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5" y="6194205"/>
            <a:ext cx="990747" cy="521710"/>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14" name="Content Placeholder 8">
            <a:extLst>
              <a:ext uri="{FF2B5EF4-FFF2-40B4-BE49-F238E27FC236}">
                <a16:creationId xmlns:a16="http://schemas.microsoft.com/office/drawing/2014/main" id="{ABB72448-2A99-4357-92B6-1F11DA12C710}"/>
              </a:ext>
            </a:extLst>
          </p:cNvPr>
          <p:cNvSpPr>
            <a:spLocks noGrp="1"/>
          </p:cNvSpPr>
          <p:nvPr>
            <p:ph sz="quarter" idx="10" hasCustomPrompt="1"/>
          </p:nvPr>
        </p:nvSpPr>
        <p:spPr>
          <a:xfrm>
            <a:off x="757545" y="589832"/>
            <a:ext cx="4851905" cy="762995"/>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p>
        </p:txBody>
      </p:sp>
      <p:sp>
        <p:nvSpPr>
          <p:cNvPr id="15" name="Content Placeholder 8">
            <a:extLst>
              <a:ext uri="{FF2B5EF4-FFF2-40B4-BE49-F238E27FC236}">
                <a16:creationId xmlns:a16="http://schemas.microsoft.com/office/drawing/2014/main" id="{24AE25EC-C782-4156-B4CC-B99B97238E1F}"/>
              </a:ext>
            </a:extLst>
          </p:cNvPr>
          <p:cNvSpPr>
            <a:spLocks noGrp="1"/>
          </p:cNvSpPr>
          <p:nvPr>
            <p:ph sz="quarter" idx="13" hasCustomPrompt="1"/>
          </p:nvPr>
        </p:nvSpPr>
        <p:spPr>
          <a:xfrm>
            <a:off x="6441457" y="589832"/>
            <a:ext cx="4851905" cy="762995"/>
          </a:xfrm>
          <a:prstGeom prst="rect">
            <a:avLst/>
          </a:prstGeo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endParaRPr lang="en-US" dirty="0"/>
          </a:p>
        </p:txBody>
      </p:sp>
      <p:sp>
        <p:nvSpPr>
          <p:cNvPr id="5" name="Text Placeholder 4">
            <a:extLst>
              <a:ext uri="{FF2B5EF4-FFF2-40B4-BE49-F238E27FC236}">
                <a16:creationId xmlns:a16="http://schemas.microsoft.com/office/drawing/2014/main" id="{80DC8046-6962-468B-9406-C65430A91E9B}"/>
              </a:ext>
            </a:extLst>
          </p:cNvPr>
          <p:cNvSpPr>
            <a:spLocks noGrp="1"/>
          </p:cNvSpPr>
          <p:nvPr>
            <p:ph type="body" sz="quarter" idx="14" hasCustomPrompt="1"/>
          </p:nvPr>
        </p:nvSpPr>
        <p:spPr>
          <a:xfrm>
            <a:off x="757238" y="1395413"/>
            <a:ext cx="4852987" cy="28225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lv-LV" dirty="0"/>
              <a:t>Text. Text.</a:t>
            </a:r>
            <a:endParaRPr lang="en-US" dirty="0"/>
          </a:p>
        </p:txBody>
      </p:sp>
      <p:sp>
        <p:nvSpPr>
          <p:cNvPr id="19" name="Text Placeholder 4">
            <a:extLst>
              <a:ext uri="{FF2B5EF4-FFF2-40B4-BE49-F238E27FC236}">
                <a16:creationId xmlns:a16="http://schemas.microsoft.com/office/drawing/2014/main" id="{16ABAF48-FBE9-43AF-A883-05D2826BB590}"/>
              </a:ext>
            </a:extLst>
          </p:cNvPr>
          <p:cNvSpPr>
            <a:spLocks noGrp="1"/>
          </p:cNvSpPr>
          <p:nvPr>
            <p:ph type="body" sz="quarter" idx="15" hasCustomPrompt="1"/>
          </p:nvPr>
        </p:nvSpPr>
        <p:spPr>
          <a:xfrm>
            <a:off x="6440375" y="1395413"/>
            <a:ext cx="4852987" cy="28225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lv-LV" dirty="0"/>
              <a:t>Text. Text.</a:t>
            </a:r>
            <a:endParaRPr lang="en-US" dirty="0"/>
          </a:p>
        </p:txBody>
      </p:sp>
    </p:spTree>
    <p:extLst>
      <p:ext uri="{BB962C8B-B14F-4D97-AF65-F5344CB8AC3E}">
        <p14:creationId xmlns:p14="http://schemas.microsoft.com/office/powerpoint/2010/main" val="74239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5A32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5" y="6194205"/>
            <a:ext cx="990747" cy="521709"/>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6" name="Text Placeholder 5">
            <a:extLst>
              <a:ext uri="{FF2B5EF4-FFF2-40B4-BE49-F238E27FC236}">
                <a16:creationId xmlns:a16="http://schemas.microsoft.com/office/drawing/2014/main" id="{6A40EEF7-AC2C-40BB-8D4E-D768D1A687E9}"/>
              </a:ext>
            </a:extLst>
          </p:cNvPr>
          <p:cNvSpPr>
            <a:spLocks noGrp="1"/>
          </p:cNvSpPr>
          <p:nvPr>
            <p:ph type="body" sz="quarter" idx="13" hasCustomPrompt="1"/>
          </p:nvPr>
        </p:nvSpPr>
        <p:spPr>
          <a:xfrm>
            <a:off x="764858" y="2534444"/>
            <a:ext cx="8977312" cy="1789112"/>
          </a:xfrm>
          <a:prstGeom prst="rect">
            <a:avLst/>
          </a:prstGeom>
        </p:spPr>
        <p:txBody>
          <a:bodyPr/>
          <a:lstStyle>
            <a:lvl1pPr marL="0" indent="0">
              <a:buNone/>
              <a:defRPr sz="6000" b="1"/>
            </a:lvl1pPr>
            <a:lvl2pPr>
              <a:defRPr sz="6000" b="1"/>
            </a:lvl2pPr>
            <a:lvl3pPr>
              <a:defRPr sz="6000" b="1"/>
            </a:lvl3pPr>
            <a:lvl4pPr>
              <a:defRPr sz="6000" b="1"/>
            </a:lvl4pPr>
            <a:lvl5pPr>
              <a:defRPr sz="6000" b="1"/>
            </a:lvl5pPr>
          </a:lstStyle>
          <a:p>
            <a:pPr lvl="0"/>
            <a:r>
              <a:rPr lang="lv-LV" dirty="0"/>
              <a:t>Quote ...</a:t>
            </a:r>
            <a:endParaRPr lang="en-US" dirty="0"/>
          </a:p>
        </p:txBody>
      </p:sp>
    </p:spTree>
    <p:extLst>
      <p:ext uri="{BB962C8B-B14F-4D97-AF65-F5344CB8AC3E}">
        <p14:creationId xmlns:p14="http://schemas.microsoft.com/office/powerpoint/2010/main" val="79233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07A6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6" y="6194205"/>
            <a:ext cx="990745" cy="521709"/>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7" name="Content Placeholder 8">
            <a:extLst>
              <a:ext uri="{FF2B5EF4-FFF2-40B4-BE49-F238E27FC236}">
                <a16:creationId xmlns:a16="http://schemas.microsoft.com/office/drawing/2014/main" id="{0A48ACB7-555C-489C-BDBC-0372DFA629BB}"/>
              </a:ext>
            </a:extLst>
          </p:cNvPr>
          <p:cNvSpPr>
            <a:spLocks noGrp="1"/>
          </p:cNvSpPr>
          <p:nvPr>
            <p:ph sz="quarter" idx="10" hasCustomPrompt="1"/>
          </p:nvPr>
        </p:nvSpPr>
        <p:spPr>
          <a:xfrm>
            <a:off x="757545" y="589832"/>
            <a:ext cx="10803088" cy="762995"/>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p>
        </p:txBody>
      </p:sp>
      <p:sp>
        <p:nvSpPr>
          <p:cNvPr id="8" name="Text Placeholder 4">
            <a:extLst>
              <a:ext uri="{FF2B5EF4-FFF2-40B4-BE49-F238E27FC236}">
                <a16:creationId xmlns:a16="http://schemas.microsoft.com/office/drawing/2014/main" id="{50ECA21D-AAB7-436D-ABAE-DB36AECBCD22}"/>
              </a:ext>
            </a:extLst>
          </p:cNvPr>
          <p:cNvSpPr>
            <a:spLocks noGrp="1"/>
          </p:cNvSpPr>
          <p:nvPr>
            <p:ph type="body" sz="quarter" idx="14" hasCustomPrompt="1"/>
          </p:nvPr>
        </p:nvSpPr>
        <p:spPr>
          <a:xfrm>
            <a:off x="757238" y="1395413"/>
            <a:ext cx="10805497" cy="28225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lv-LV" dirty="0"/>
              <a:t>Text. Text.</a:t>
            </a:r>
            <a:endParaRPr lang="en-US" dirty="0"/>
          </a:p>
        </p:txBody>
      </p:sp>
    </p:spTree>
    <p:extLst>
      <p:ext uri="{BB962C8B-B14F-4D97-AF65-F5344CB8AC3E}">
        <p14:creationId xmlns:p14="http://schemas.microsoft.com/office/powerpoint/2010/main" val="21811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63349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A0D9B-D396-4000-A5E5-E7BAAF91F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797550"/>
            <a:ext cx="12192000" cy="1060450"/>
          </a:xfrm>
          <a:prstGeom prst="rect">
            <a:avLst/>
          </a:prstGeom>
        </p:spPr>
      </p:pic>
      <p:pic>
        <p:nvPicPr>
          <p:cNvPr id="4" name="Picture 3">
            <a:extLst>
              <a:ext uri="{FF2B5EF4-FFF2-40B4-BE49-F238E27FC236}">
                <a16:creationId xmlns:a16="http://schemas.microsoft.com/office/drawing/2014/main" id="{C4080A9B-EF38-4789-8331-E74F7AFCFC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7236" y="6194205"/>
            <a:ext cx="990745" cy="521709"/>
          </a:xfrm>
          <a:prstGeom prst="rect">
            <a:avLst/>
          </a:prstGeom>
        </p:spPr>
      </p:pic>
      <p:sp>
        <p:nvSpPr>
          <p:cNvPr id="13" name="Content Placeholder 11">
            <a:extLst>
              <a:ext uri="{FF2B5EF4-FFF2-40B4-BE49-F238E27FC236}">
                <a16:creationId xmlns:a16="http://schemas.microsoft.com/office/drawing/2014/main" id="{2E6D9C34-F4C5-4B85-A4B5-7ABDE0BE2F70}"/>
              </a:ext>
            </a:extLst>
          </p:cNvPr>
          <p:cNvSpPr>
            <a:spLocks noGrp="1"/>
          </p:cNvSpPr>
          <p:nvPr>
            <p:ph sz="quarter" idx="11" hasCustomPrompt="1"/>
          </p:nvPr>
        </p:nvSpPr>
        <p:spPr>
          <a:xfrm>
            <a:off x="764858" y="6294714"/>
            <a:ext cx="4127160" cy="52070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lv-LV" dirty="0"/>
              <a:t>Headline</a:t>
            </a:r>
            <a:endParaRPr lang="en-US" dirty="0"/>
          </a:p>
        </p:txBody>
      </p:sp>
      <p:sp>
        <p:nvSpPr>
          <p:cNvPr id="16" name="Content Placeholder 11">
            <a:extLst>
              <a:ext uri="{FF2B5EF4-FFF2-40B4-BE49-F238E27FC236}">
                <a16:creationId xmlns:a16="http://schemas.microsoft.com/office/drawing/2014/main" id="{1D7B48D3-45C1-42B1-9FCC-94FE45DBACA0}"/>
              </a:ext>
            </a:extLst>
          </p:cNvPr>
          <p:cNvSpPr>
            <a:spLocks noGrp="1"/>
          </p:cNvSpPr>
          <p:nvPr>
            <p:ph sz="quarter" idx="12" hasCustomPrompt="1"/>
          </p:nvPr>
        </p:nvSpPr>
        <p:spPr>
          <a:xfrm>
            <a:off x="5609450" y="6343874"/>
            <a:ext cx="1799866" cy="520700"/>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r>
              <a:rPr lang="lv-LV" dirty="0"/>
              <a:t>Page 000</a:t>
            </a:r>
            <a:endParaRPr lang="en-US" dirty="0"/>
          </a:p>
        </p:txBody>
      </p:sp>
      <p:sp>
        <p:nvSpPr>
          <p:cNvPr id="7" name="Content Placeholder 8">
            <a:extLst>
              <a:ext uri="{FF2B5EF4-FFF2-40B4-BE49-F238E27FC236}">
                <a16:creationId xmlns:a16="http://schemas.microsoft.com/office/drawing/2014/main" id="{0A48ACB7-555C-489C-BDBC-0372DFA629BB}"/>
              </a:ext>
            </a:extLst>
          </p:cNvPr>
          <p:cNvSpPr>
            <a:spLocks noGrp="1"/>
          </p:cNvSpPr>
          <p:nvPr>
            <p:ph sz="quarter" idx="10" hasCustomPrompt="1"/>
          </p:nvPr>
        </p:nvSpPr>
        <p:spPr>
          <a:xfrm>
            <a:off x="757545" y="589832"/>
            <a:ext cx="10803088" cy="762995"/>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vl2pPr marL="457200" indent="0">
              <a:buNone/>
              <a:defRPr b="1">
                <a:latin typeface="Arial" panose="020B0604020202020204" pitchFamily="34" charset="0"/>
                <a:cs typeface="Arial" panose="020B0604020202020204" pitchFamily="34" charset="0"/>
              </a:defRPr>
            </a:lvl2pPr>
            <a:lvl3pPr marL="914400" indent="0">
              <a:buNone/>
              <a:defRPr b="1">
                <a:latin typeface="Arial" panose="020B0604020202020204" pitchFamily="34" charset="0"/>
                <a:cs typeface="Arial" panose="020B0604020202020204" pitchFamily="34" charset="0"/>
              </a:defRPr>
            </a:lvl3pPr>
            <a:lvl4pPr marL="1371600" indent="0">
              <a:buNone/>
              <a:defRPr b="1">
                <a:latin typeface="Arial" panose="020B0604020202020204" pitchFamily="34" charset="0"/>
                <a:cs typeface="Arial" panose="020B0604020202020204" pitchFamily="34" charset="0"/>
              </a:defRPr>
            </a:lvl4pPr>
            <a:lvl5pPr marL="1828800" indent="0">
              <a:buNone/>
              <a:defRPr b="1">
                <a:latin typeface="Arial" panose="020B0604020202020204" pitchFamily="34" charset="0"/>
                <a:cs typeface="Arial" panose="020B0604020202020204" pitchFamily="34" charset="0"/>
              </a:defRPr>
            </a:lvl5pPr>
          </a:lstStyle>
          <a:p>
            <a:pPr lvl="0"/>
            <a:r>
              <a:rPr lang="lv-LV" sz="4400" dirty="0"/>
              <a:t>Food Union ...</a:t>
            </a:r>
          </a:p>
        </p:txBody>
      </p:sp>
      <p:sp>
        <p:nvSpPr>
          <p:cNvPr id="8" name="Text Placeholder 4">
            <a:extLst>
              <a:ext uri="{FF2B5EF4-FFF2-40B4-BE49-F238E27FC236}">
                <a16:creationId xmlns:a16="http://schemas.microsoft.com/office/drawing/2014/main" id="{50ECA21D-AAB7-436D-ABAE-DB36AECBCD22}"/>
              </a:ext>
            </a:extLst>
          </p:cNvPr>
          <p:cNvSpPr>
            <a:spLocks noGrp="1"/>
          </p:cNvSpPr>
          <p:nvPr>
            <p:ph type="body" sz="quarter" idx="14" hasCustomPrompt="1"/>
          </p:nvPr>
        </p:nvSpPr>
        <p:spPr>
          <a:xfrm>
            <a:off x="757238" y="1395413"/>
            <a:ext cx="10805497" cy="28225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lv-LV" dirty="0"/>
              <a:t>Text. Text.</a:t>
            </a:r>
            <a:endParaRPr lang="en-US" dirty="0"/>
          </a:p>
        </p:txBody>
      </p:sp>
    </p:spTree>
    <p:extLst>
      <p:ext uri="{BB962C8B-B14F-4D97-AF65-F5344CB8AC3E}">
        <p14:creationId xmlns:p14="http://schemas.microsoft.com/office/powerpoint/2010/main" val="169111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A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60" r:id="rId10"/>
    <p:sldLayoutId id="2147483658"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2.jp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jpg"/><Relationship Id="rId7"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2.png"/><Relationship Id="rId4" Type="http://schemas.openxmlformats.org/officeDocument/2006/relationships/hyperlink" Target="https://newseu.cgtn.com/news/2020-06-04/Germany-agrees-on-146-billion-stimulus-to-save-economy-in-recession-R3ipqC8PXa/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zm.gov.lv/presei/samazinatais-pvn-darzeniem-augliem-un-ogam-veicina-uznemejdarbibu-lauk?id=9959"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svg"/><Relationship Id="rId5" Type="http://schemas.openxmlformats.org/officeDocument/2006/relationships/image" Target="../media/image12.jp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riding, person, wave&#10;&#10;Description automatically generated">
            <a:extLst>
              <a:ext uri="{FF2B5EF4-FFF2-40B4-BE49-F238E27FC236}">
                <a16:creationId xmlns:a16="http://schemas.microsoft.com/office/drawing/2014/main" id="{13091425-FFA8-42FA-8129-B5F941CDC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0" name="Text Placeholder 9">
            <a:extLst>
              <a:ext uri="{FF2B5EF4-FFF2-40B4-BE49-F238E27FC236}">
                <a16:creationId xmlns:a16="http://schemas.microsoft.com/office/drawing/2014/main" id="{2C61FADC-32C6-48C8-A663-BE4FF9C6C13D}"/>
              </a:ext>
            </a:extLst>
          </p:cNvPr>
          <p:cNvSpPr>
            <a:spLocks noGrp="1"/>
          </p:cNvSpPr>
          <p:nvPr>
            <p:ph type="body" sz="quarter" idx="13"/>
          </p:nvPr>
        </p:nvSpPr>
        <p:spPr>
          <a:xfrm>
            <a:off x="558380" y="1119559"/>
            <a:ext cx="6897497" cy="1789112"/>
          </a:xfrm>
        </p:spPr>
        <p:txBody>
          <a:bodyPr/>
          <a:lstStyle/>
          <a:p>
            <a:r>
              <a:rPr lang="lv-LV" sz="4800" dirty="0">
                <a:solidFill>
                  <a:schemeClr val="bg2">
                    <a:lumMod val="10000"/>
                  </a:schemeClr>
                </a:solidFill>
              </a:rPr>
              <a:t>PRIEKŠLIKUMS IEVIEST SAMAZINĀTO PVN LIKMI PIENA PRODUKTIEM</a:t>
            </a:r>
          </a:p>
          <a:p>
            <a:endParaRPr lang="lv-LV" sz="4400" dirty="0">
              <a:solidFill>
                <a:schemeClr val="bg2">
                  <a:lumMod val="10000"/>
                </a:schemeClr>
              </a:solidFill>
            </a:endParaRPr>
          </a:p>
        </p:txBody>
      </p:sp>
      <p:sp>
        <p:nvSpPr>
          <p:cNvPr id="6" name="TextBox 5">
            <a:extLst>
              <a:ext uri="{FF2B5EF4-FFF2-40B4-BE49-F238E27FC236}">
                <a16:creationId xmlns:a16="http://schemas.microsoft.com/office/drawing/2014/main" id="{794CDE22-CC35-4E0A-81CC-C2EC90EE17A7}"/>
              </a:ext>
            </a:extLst>
          </p:cNvPr>
          <p:cNvSpPr txBox="1"/>
          <p:nvPr/>
        </p:nvSpPr>
        <p:spPr>
          <a:xfrm>
            <a:off x="558380" y="4936050"/>
            <a:ext cx="3330332" cy="1200329"/>
          </a:xfrm>
          <a:prstGeom prst="rect">
            <a:avLst/>
          </a:prstGeom>
          <a:noFill/>
        </p:spPr>
        <p:txBody>
          <a:bodyPr wrap="square">
            <a:spAutoFit/>
          </a:bodyPr>
          <a:lstStyle/>
          <a:p>
            <a:r>
              <a:rPr lang="lv-LV" b="1" dirty="0">
                <a:solidFill>
                  <a:schemeClr val="bg2">
                    <a:lumMod val="10000"/>
                  </a:schemeClr>
                </a:solidFill>
              </a:rPr>
              <a:t>Latvijas Piensaimnieku centrālās savienības iniciatīva</a:t>
            </a:r>
          </a:p>
          <a:p>
            <a:endParaRPr lang="lv-LV" b="1" dirty="0">
              <a:solidFill>
                <a:schemeClr val="bg2">
                  <a:lumMod val="10000"/>
                </a:schemeClr>
              </a:solidFill>
            </a:endParaRPr>
          </a:p>
        </p:txBody>
      </p:sp>
      <p:pic>
        <p:nvPicPr>
          <p:cNvPr id="7" name="Graphic 6">
            <a:extLst>
              <a:ext uri="{FF2B5EF4-FFF2-40B4-BE49-F238E27FC236}">
                <a16:creationId xmlns:a16="http://schemas.microsoft.com/office/drawing/2014/main" id="{2DD3E3B7-A897-4952-857A-3E96292F4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7465" y="1145862"/>
            <a:ext cx="3597692" cy="4596094"/>
          </a:xfrm>
          <a:prstGeom prst="rect">
            <a:avLst/>
          </a:prstGeom>
        </p:spPr>
      </p:pic>
    </p:spTree>
    <p:extLst>
      <p:ext uri="{BB962C8B-B14F-4D97-AF65-F5344CB8AC3E}">
        <p14:creationId xmlns:p14="http://schemas.microsoft.com/office/powerpoint/2010/main" val="384647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now, riding, person, wave&#10;&#10;Description automatically generated">
            <a:extLst>
              <a:ext uri="{FF2B5EF4-FFF2-40B4-BE49-F238E27FC236}">
                <a16:creationId xmlns:a16="http://schemas.microsoft.com/office/drawing/2014/main" id="{2AADDDD7-E9FC-469D-B0C7-FB02F49D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3" name="Rectangle 12">
            <a:extLst>
              <a:ext uri="{FF2B5EF4-FFF2-40B4-BE49-F238E27FC236}">
                <a16:creationId xmlns:a16="http://schemas.microsoft.com/office/drawing/2014/main" id="{C36E593D-AB9F-449A-B5E0-BFB057400912}"/>
              </a:ext>
            </a:extLst>
          </p:cNvPr>
          <p:cNvSpPr/>
          <p:nvPr/>
        </p:nvSpPr>
        <p:spPr>
          <a:xfrm>
            <a:off x="-75824" y="0"/>
            <a:ext cx="12343649" cy="6858000"/>
          </a:xfrm>
          <a:prstGeom prst="rect">
            <a:avLst/>
          </a:prstGeom>
          <a:solidFill>
            <a:srgbClr val="96C31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22F41E8-A436-4257-8426-21887C0CA293}"/>
              </a:ext>
            </a:extLst>
          </p:cNvPr>
          <p:cNvSpPr txBox="1"/>
          <p:nvPr/>
        </p:nvSpPr>
        <p:spPr>
          <a:xfrm>
            <a:off x="558380" y="537904"/>
            <a:ext cx="6169152" cy="646331"/>
          </a:xfrm>
          <a:prstGeom prst="rect">
            <a:avLst/>
          </a:prstGeom>
          <a:noFill/>
        </p:spPr>
        <p:txBody>
          <a:bodyPr wrap="square">
            <a:spAutoFit/>
          </a:bodyPr>
          <a:lstStyle/>
          <a:p>
            <a:pPr>
              <a:tabLst>
                <a:tab pos="3946525" algn="l"/>
              </a:tabLst>
            </a:pPr>
            <a:r>
              <a:rPr lang="lv-LV" b="1" dirty="0">
                <a:solidFill>
                  <a:schemeClr val="bg2">
                    <a:lumMod val="10000"/>
                  </a:schemeClr>
                </a:solidFill>
              </a:rPr>
              <a:t>3. </a:t>
            </a:r>
            <a:r>
              <a:rPr lang="en-LV" sz="1800" b="1" dirty="0">
                <a:solidFill>
                  <a:schemeClr val="bg2">
                    <a:lumMod val="10000"/>
                  </a:schemeClr>
                </a:solidFill>
              </a:rPr>
              <a:t>Kāds labums sabiedrībai kopumā?</a:t>
            </a:r>
          </a:p>
          <a:p>
            <a:pPr>
              <a:tabLst>
                <a:tab pos="3946525" algn="l"/>
              </a:tabLst>
            </a:pPr>
            <a:endParaRPr lang="en-US" b="1" dirty="0">
              <a:solidFill>
                <a:schemeClr val="bg2">
                  <a:lumMod val="10000"/>
                </a:schemeClr>
              </a:solidFill>
            </a:endParaRPr>
          </a:p>
        </p:txBody>
      </p:sp>
      <p:sp>
        <p:nvSpPr>
          <p:cNvPr id="46" name="Rectangle 45">
            <a:extLst>
              <a:ext uri="{FF2B5EF4-FFF2-40B4-BE49-F238E27FC236}">
                <a16:creationId xmlns:a16="http://schemas.microsoft.com/office/drawing/2014/main" id="{2690D6B9-AC56-479C-A14F-FB86E6A2FA1E}"/>
              </a:ext>
            </a:extLst>
          </p:cNvPr>
          <p:cNvSpPr/>
          <p:nvPr/>
        </p:nvSpPr>
        <p:spPr>
          <a:xfrm>
            <a:off x="633984" y="980388"/>
            <a:ext cx="463296" cy="92508"/>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319"/>
              </a:solidFill>
            </a:endParaRPr>
          </a:p>
        </p:txBody>
      </p:sp>
      <p:sp>
        <p:nvSpPr>
          <p:cNvPr id="47" name="TextBox 46">
            <a:extLst>
              <a:ext uri="{FF2B5EF4-FFF2-40B4-BE49-F238E27FC236}">
                <a16:creationId xmlns:a16="http://schemas.microsoft.com/office/drawing/2014/main" id="{CF02B28A-44D3-40F2-ABC0-E7A2D1C03D77}"/>
              </a:ext>
            </a:extLst>
          </p:cNvPr>
          <p:cNvSpPr txBox="1"/>
          <p:nvPr/>
        </p:nvSpPr>
        <p:spPr>
          <a:xfrm>
            <a:off x="613503" y="1438953"/>
            <a:ext cx="6245470" cy="2308324"/>
          </a:xfrm>
          <a:prstGeom prst="rect">
            <a:avLst/>
          </a:prstGeom>
          <a:noFill/>
        </p:spPr>
        <p:txBody>
          <a:bodyPr wrap="square">
            <a:spAutoFit/>
          </a:bodyPr>
          <a:lstStyle/>
          <a:p>
            <a:r>
              <a:rPr lang="en-LV" sz="3600" b="1" dirty="0">
                <a:solidFill>
                  <a:schemeClr val="bg2">
                    <a:lumMod val="10000"/>
                  </a:schemeClr>
                </a:solidFill>
                <a:highlight>
                  <a:srgbClr val="96C319"/>
                </a:highlight>
              </a:rPr>
              <a:t>UN IZRAUT</a:t>
            </a:r>
            <a:endParaRPr lang="lv-LV" sz="3600" b="1" dirty="0">
              <a:solidFill>
                <a:schemeClr val="bg2">
                  <a:lumMod val="10000"/>
                </a:schemeClr>
              </a:solidFill>
              <a:highlight>
                <a:srgbClr val="96C319"/>
              </a:highlight>
            </a:endParaRPr>
          </a:p>
          <a:p>
            <a:r>
              <a:rPr lang="en-LV" sz="3600" b="1" dirty="0">
                <a:solidFill>
                  <a:schemeClr val="bg2">
                    <a:lumMod val="10000"/>
                  </a:schemeClr>
                </a:solidFill>
                <a:highlight>
                  <a:srgbClr val="96C319"/>
                </a:highlight>
              </a:rPr>
              <a:t>LATVIJU NO</a:t>
            </a:r>
            <a:endParaRPr lang="lv-LV" sz="3600" b="1" dirty="0">
              <a:solidFill>
                <a:schemeClr val="bg2">
                  <a:lumMod val="10000"/>
                </a:schemeClr>
              </a:solidFill>
              <a:highlight>
                <a:srgbClr val="96C319"/>
              </a:highlight>
            </a:endParaRPr>
          </a:p>
          <a:p>
            <a:r>
              <a:rPr lang="en-LV" sz="3600" b="1" dirty="0">
                <a:solidFill>
                  <a:schemeClr val="bg2">
                    <a:lumMod val="10000"/>
                  </a:schemeClr>
                </a:solidFill>
                <a:highlight>
                  <a:srgbClr val="96C319"/>
                </a:highlight>
              </a:rPr>
              <a:t>ATPALICĒJĀM</a:t>
            </a:r>
            <a:endParaRPr lang="lv-LV" sz="3600" b="1" dirty="0">
              <a:solidFill>
                <a:schemeClr val="bg2">
                  <a:lumMod val="10000"/>
                </a:schemeClr>
              </a:solidFill>
              <a:highlight>
                <a:srgbClr val="96C319"/>
              </a:highlight>
            </a:endParaRPr>
          </a:p>
          <a:p>
            <a:r>
              <a:rPr lang="en-LV" sz="3600" b="1" dirty="0">
                <a:solidFill>
                  <a:schemeClr val="bg2">
                    <a:lumMod val="10000"/>
                  </a:schemeClr>
                </a:solidFill>
                <a:highlight>
                  <a:srgbClr val="96C319"/>
                </a:highlight>
              </a:rPr>
              <a:t>EIROPĀ</a:t>
            </a:r>
            <a:endParaRPr lang="en-LV" sz="2400" b="1" dirty="0">
              <a:solidFill>
                <a:schemeClr val="bg2">
                  <a:lumMod val="10000"/>
                </a:schemeClr>
              </a:solidFill>
              <a:highlight>
                <a:srgbClr val="FFDC00"/>
              </a:highlight>
            </a:endParaRPr>
          </a:p>
        </p:txBody>
      </p:sp>
      <p:sp>
        <p:nvSpPr>
          <p:cNvPr id="48" name="TextBox 47">
            <a:extLst>
              <a:ext uri="{FF2B5EF4-FFF2-40B4-BE49-F238E27FC236}">
                <a16:creationId xmlns:a16="http://schemas.microsoft.com/office/drawing/2014/main" id="{7BBA58B4-52FA-4E8C-8B6C-E54A11B49C54}"/>
              </a:ext>
            </a:extLst>
          </p:cNvPr>
          <p:cNvSpPr txBox="1"/>
          <p:nvPr/>
        </p:nvSpPr>
        <p:spPr>
          <a:xfrm>
            <a:off x="633984" y="3993069"/>
            <a:ext cx="3667302" cy="2062103"/>
          </a:xfrm>
          <a:prstGeom prst="rect">
            <a:avLst/>
          </a:prstGeom>
          <a:noFill/>
        </p:spPr>
        <p:txBody>
          <a:bodyPr wrap="square">
            <a:spAutoFit/>
          </a:bodyPr>
          <a:lstStyle/>
          <a:p>
            <a:r>
              <a:rPr lang="lv-LV" sz="1600" dirty="0">
                <a:solidFill>
                  <a:schemeClr val="bg2">
                    <a:lumMod val="10000"/>
                  </a:schemeClr>
                </a:solidFill>
              </a:rPr>
              <a:t>PVN piena produktiem samazināts visās ES valstīs, izņemot Bulgāriju un Itāliju, kur ražotāju situācija ir vēl sliktāka nekā Latvijā. Kā arī Igauniju un Dāniju, kur daudz veiksmīgāk tiek veikta nodokļu ieņēmumu pārdale, mazinot nevienlīdzību un atbalstot piena nozari.</a:t>
            </a:r>
          </a:p>
        </p:txBody>
      </p:sp>
      <p:sp>
        <p:nvSpPr>
          <p:cNvPr id="16" name="TextBox 15">
            <a:extLst>
              <a:ext uri="{FF2B5EF4-FFF2-40B4-BE49-F238E27FC236}">
                <a16:creationId xmlns:a16="http://schemas.microsoft.com/office/drawing/2014/main" id="{2D0413DC-A35E-419F-B33C-4D4F75A2A239}"/>
              </a:ext>
            </a:extLst>
          </p:cNvPr>
          <p:cNvSpPr txBox="1"/>
          <p:nvPr/>
        </p:nvSpPr>
        <p:spPr>
          <a:xfrm>
            <a:off x="5143766" y="1034131"/>
            <a:ext cx="6186668" cy="646331"/>
          </a:xfrm>
          <a:prstGeom prst="rect">
            <a:avLst/>
          </a:prstGeom>
          <a:noFill/>
        </p:spPr>
        <p:txBody>
          <a:bodyPr wrap="square">
            <a:spAutoFit/>
          </a:bodyPr>
          <a:lstStyle/>
          <a:p>
            <a:pPr algn="ctr" rtl="0">
              <a:defRPr sz="1400" b="1" i="0" u="none" strike="noStrike" kern="1200" spc="0" baseline="0">
                <a:solidFill>
                  <a:srgbClr val="E7E6E6">
                    <a:lumMod val="10000"/>
                  </a:srgbClr>
                </a:solidFill>
                <a:latin typeface="+mn-lt"/>
                <a:ea typeface="+mn-ea"/>
                <a:cs typeface="+mn-cs"/>
              </a:defRPr>
            </a:pPr>
            <a:r>
              <a:rPr lang="en-US" sz="1800" b="1" dirty="0" err="1">
                <a:solidFill>
                  <a:schemeClr val="bg2">
                    <a:lumMod val="10000"/>
                  </a:schemeClr>
                </a:solidFill>
              </a:rPr>
              <a:t>Standarta</a:t>
            </a:r>
            <a:r>
              <a:rPr lang="en-US" sz="1800" b="1" dirty="0">
                <a:solidFill>
                  <a:schemeClr val="bg2">
                    <a:lumMod val="10000"/>
                  </a:schemeClr>
                </a:solidFill>
              </a:rPr>
              <a:t> un </a:t>
            </a:r>
            <a:r>
              <a:rPr lang="en-US" sz="1800" b="1" dirty="0" err="1">
                <a:solidFill>
                  <a:schemeClr val="bg2">
                    <a:lumMod val="10000"/>
                  </a:schemeClr>
                </a:solidFill>
              </a:rPr>
              <a:t>samazinātās</a:t>
            </a:r>
            <a:r>
              <a:rPr lang="en-US" sz="1800" b="1" baseline="0" dirty="0">
                <a:solidFill>
                  <a:schemeClr val="bg2">
                    <a:lumMod val="10000"/>
                  </a:schemeClr>
                </a:solidFill>
              </a:rPr>
              <a:t> </a:t>
            </a:r>
            <a:r>
              <a:rPr lang="en-US" sz="1800" b="1" dirty="0">
                <a:solidFill>
                  <a:schemeClr val="bg2">
                    <a:lumMod val="10000"/>
                  </a:schemeClr>
                </a:solidFill>
              </a:rPr>
              <a:t>PVN </a:t>
            </a:r>
            <a:r>
              <a:rPr lang="en-US" sz="1800" b="1" dirty="0" err="1">
                <a:solidFill>
                  <a:schemeClr val="bg2">
                    <a:lumMod val="10000"/>
                  </a:schemeClr>
                </a:solidFill>
              </a:rPr>
              <a:t>likmes</a:t>
            </a:r>
            <a:r>
              <a:rPr lang="en-US" sz="1800" b="1" dirty="0">
                <a:solidFill>
                  <a:schemeClr val="bg2">
                    <a:lumMod val="10000"/>
                  </a:schemeClr>
                </a:solidFill>
              </a:rPr>
              <a:t> </a:t>
            </a:r>
            <a:r>
              <a:rPr lang="en-US" sz="1800" b="1" dirty="0" err="1">
                <a:solidFill>
                  <a:schemeClr val="bg2">
                    <a:lumMod val="10000"/>
                  </a:schemeClr>
                </a:solidFill>
              </a:rPr>
              <a:t>piena</a:t>
            </a:r>
            <a:r>
              <a:rPr lang="en-US" sz="1800" b="1" dirty="0">
                <a:solidFill>
                  <a:schemeClr val="bg2">
                    <a:lumMod val="10000"/>
                  </a:schemeClr>
                </a:solidFill>
              </a:rPr>
              <a:t> </a:t>
            </a:r>
            <a:r>
              <a:rPr lang="en-US" sz="1800" b="1" dirty="0" err="1">
                <a:solidFill>
                  <a:schemeClr val="bg2">
                    <a:lumMod val="10000"/>
                  </a:schemeClr>
                </a:solidFill>
              </a:rPr>
              <a:t>produktiem</a:t>
            </a:r>
            <a:r>
              <a:rPr lang="en-US" sz="1800" b="1" dirty="0">
                <a:solidFill>
                  <a:schemeClr val="bg2">
                    <a:lumMod val="10000"/>
                  </a:schemeClr>
                </a:solidFill>
              </a:rPr>
              <a:t> ES un </a:t>
            </a:r>
            <a:r>
              <a:rPr lang="en-US" sz="1800" b="1" dirty="0" err="1">
                <a:solidFill>
                  <a:schemeClr val="bg2">
                    <a:lumMod val="10000"/>
                  </a:schemeClr>
                </a:solidFill>
              </a:rPr>
              <a:t>citās</a:t>
            </a:r>
            <a:r>
              <a:rPr lang="en-US" sz="1800" b="1" dirty="0">
                <a:solidFill>
                  <a:schemeClr val="bg2">
                    <a:lumMod val="10000"/>
                  </a:schemeClr>
                </a:solidFill>
              </a:rPr>
              <a:t> </a:t>
            </a:r>
            <a:r>
              <a:rPr lang="en-US" sz="1800" b="1" dirty="0" err="1">
                <a:solidFill>
                  <a:schemeClr val="bg2">
                    <a:lumMod val="10000"/>
                  </a:schemeClr>
                </a:solidFill>
              </a:rPr>
              <a:t>valstīs</a:t>
            </a:r>
            <a:endParaRPr lang="en-US" sz="1800" b="1" dirty="0">
              <a:solidFill>
                <a:schemeClr val="bg2">
                  <a:lumMod val="10000"/>
                </a:schemeClr>
              </a:solidFill>
            </a:endParaRPr>
          </a:p>
        </p:txBody>
      </p:sp>
      <p:pic>
        <p:nvPicPr>
          <p:cNvPr id="4" name="Graphic 3">
            <a:extLst>
              <a:ext uri="{FF2B5EF4-FFF2-40B4-BE49-F238E27FC236}">
                <a16:creationId xmlns:a16="http://schemas.microsoft.com/office/drawing/2014/main" id="{3827E253-F457-4B22-9DC8-649E3DD9E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59548" y="2569130"/>
            <a:ext cx="225818" cy="225818"/>
          </a:xfrm>
          <a:prstGeom prst="rect">
            <a:avLst/>
          </a:prstGeom>
        </p:spPr>
      </p:pic>
      <p:sp>
        <p:nvSpPr>
          <p:cNvPr id="5" name="Rectangle 4">
            <a:extLst>
              <a:ext uri="{FF2B5EF4-FFF2-40B4-BE49-F238E27FC236}">
                <a16:creationId xmlns:a16="http://schemas.microsoft.com/office/drawing/2014/main" id="{8B1BE9E9-9B5D-47CB-9E6B-988D0C1D3D5E}"/>
              </a:ext>
            </a:extLst>
          </p:cNvPr>
          <p:cNvSpPr/>
          <p:nvPr/>
        </p:nvSpPr>
        <p:spPr>
          <a:xfrm>
            <a:off x="10982698" y="1928940"/>
            <a:ext cx="225818" cy="3592184"/>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413154-9873-4D4A-B01C-FE99595F545B}"/>
              </a:ext>
            </a:extLst>
          </p:cNvPr>
          <p:cNvSpPr/>
          <p:nvPr/>
        </p:nvSpPr>
        <p:spPr>
          <a:xfrm>
            <a:off x="6342927" y="1928940"/>
            <a:ext cx="1551007" cy="3592184"/>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470DEE3-0464-4EF5-AF18-4083C909CC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790239" y="3807930"/>
            <a:ext cx="3279290" cy="1213070"/>
          </a:xfrm>
          <a:prstGeom prst="rect">
            <a:avLst/>
          </a:prstGeom>
        </p:spPr>
      </p:pic>
      <p:graphicFrame>
        <p:nvGraphicFramePr>
          <p:cNvPr id="24" name="Chart 23">
            <a:extLst>
              <a:ext uri="{FF2B5EF4-FFF2-40B4-BE49-F238E27FC236}">
                <a16:creationId xmlns:a16="http://schemas.microsoft.com/office/drawing/2014/main" id="{F668DCFF-F865-40D1-875C-5BCC386CF013}"/>
              </a:ext>
            </a:extLst>
          </p:cNvPr>
          <p:cNvGraphicFramePr>
            <a:graphicFrameLocks/>
          </p:cNvGraphicFramePr>
          <p:nvPr>
            <p:extLst>
              <p:ext uri="{D42A27DB-BD31-4B8C-83A1-F6EECF244321}">
                <p14:modId xmlns:p14="http://schemas.microsoft.com/office/powerpoint/2010/main" val="1951254797"/>
              </p:ext>
            </p:extLst>
          </p:nvPr>
        </p:nvGraphicFramePr>
        <p:xfrm>
          <a:off x="4420556" y="1432713"/>
          <a:ext cx="7396480" cy="486668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4678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now, riding, person, wave&#10;&#10;Description automatically generated">
            <a:extLst>
              <a:ext uri="{FF2B5EF4-FFF2-40B4-BE49-F238E27FC236}">
                <a16:creationId xmlns:a16="http://schemas.microsoft.com/office/drawing/2014/main" id="{2AADDDD7-E9FC-469D-B0C7-FB02F49D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3" name="Rectangle 12">
            <a:extLst>
              <a:ext uri="{FF2B5EF4-FFF2-40B4-BE49-F238E27FC236}">
                <a16:creationId xmlns:a16="http://schemas.microsoft.com/office/drawing/2014/main" id="{C36E593D-AB9F-449A-B5E0-BFB057400912}"/>
              </a:ext>
            </a:extLst>
          </p:cNvPr>
          <p:cNvSpPr/>
          <p:nvPr/>
        </p:nvSpPr>
        <p:spPr>
          <a:xfrm>
            <a:off x="-56408" y="-70290"/>
            <a:ext cx="12343649" cy="6858000"/>
          </a:xfrm>
          <a:prstGeom prst="rect">
            <a:avLst/>
          </a:prstGeom>
          <a:solidFill>
            <a:srgbClr val="96C31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22F41E8-A436-4257-8426-21887C0CA293}"/>
              </a:ext>
            </a:extLst>
          </p:cNvPr>
          <p:cNvSpPr txBox="1"/>
          <p:nvPr/>
        </p:nvSpPr>
        <p:spPr>
          <a:xfrm>
            <a:off x="558380" y="537904"/>
            <a:ext cx="6169152" cy="369332"/>
          </a:xfrm>
          <a:prstGeom prst="rect">
            <a:avLst/>
          </a:prstGeom>
          <a:noFill/>
        </p:spPr>
        <p:txBody>
          <a:bodyPr wrap="square">
            <a:spAutoFit/>
          </a:bodyPr>
          <a:lstStyle/>
          <a:p>
            <a:r>
              <a:rPr lang="en-LV" b="1" dirty="0">
                <a:solidFill>
                  <a:schemeClr val="bg2">
                    <a:lumMod val="10000"/>
                  </a:schemeClr>
                </a:solidFill>
              </a:rPr>
              <a:t>Cik tas izmaksās (EUR/ gadā)?</a:t>
            </a:r>
          </a:p>
        </p:txBody>
      </p:sp>
      <p:sp>
        <p:nvSpPr>
          <p:cNvPr id="46" name="Rectangle 45">
            <a:extLst>
              <a:ext uri="{FF2B5EF4-FFF2-40B4-BE49-F238E27FC236}">
                <a16:creationId xmlns:a16="http://schemas.microsoft.com/office/drawing/2014/main" id="{2690D6B9-AC56-479C-A14F-FB86E6A2FA1E}"/>
              </a:ext>
            </a:extLst>
          </p:cNvPr>
          <p:cNvSpPr/>
          <p:nvPr/>
        </p:nvSpPr>
        <p:spPr>
          <a:xfrm>
            <a:off x="633984" y="980388"/>
            <a:ext cx="463296" cy="92508"/>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319"/>
              </a:solidFill>
            </a:endParaRPr>
          </a:p>
        </p:txBody>
      </p:sp>
      <p:sp>
        <p:nvSpPr>
          <p:cNvPr id="10" name="TextBox 9">
            <a:extLst>
              <a:ext uri="{FF2B5EF4-FFF2-40B4-BE49-F238E27FC236}">
                <a16:creationId xmlns:a16="http://schemas.microsoft.com/office/drawing/2014/main" id="{E7ECCF6E-4579-F34D-90BA-0C01B32B1288}"/>
              </a:ext>
            </a:extLst>
          </p:cNvPr>
          <p:cNvSpPr txBox="1"/>
          <p:nvPr/>
        </p:nvSpPr>
        <p:spPr>
          <a:xfrm>
            <a:off x="3313146" y="5816141"/>
            <a:ext cx="2779072" cy="523220"/>
          </a:xfrm>
          <a:prstGeom prst="rect">
            <a:avLst/>
          </a:prstGeom>
          <a:noFill/>
        </p:spPr>
        <p:txBody>
          <a:bodyPr wrap="square">
            <a:spAutoFit/>
          </a:bodyPr>
          <a:lstStyle/>
          <a:p>
            <a:pPr algn="ct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dirty="0" err="1">
                <a:solidFill>
                  <a:schemeClr val="bg2">
                    <a:lumMod val="10000"/>
                  </a:schemeClr>
                </a:solidFill>
              </a:rPr>
              <a:t>Ieņēmumi</a:t>
            </a:r>
            <a:r>
              <a:rPr lang="en-US" sz="1400" dirty="0">
                <a:solidFill>
                  <a:schemeClr val="bg2">
                    <a:lumMod val="10000"/>
                  </a:schemeClr>
                </a:solidFill>
              </a:rPr>
              <a:t> no PVN (5%)</a:t>
            </a:r>
            <a:r>
              <a:rPr lang="en-US" sz="1400" baseline="0" dirty="0">
                <a:solidFill>
                  <a:schemeClr val="bg2">
                    <a:lumMod val="10000"/>
                  </a:schemeClr>
                </a:solidFill>
              </a:rPr>
              <a:t>
</a:t>
            </a:r>
            <a:endParaRPr lang="en-US" sz="1400" dirty="0">
              <a:solidFill>
                <a:schemeClr val="bg2">
                  <a:lumMod val="10000"/>
                </a:schemeClr>
              </a:solidFill>
            </a:endParaRPr>
          </a:p>
        </p:txBody>
      </p:sp>
      <p:sp>
        <p:nvSpPr>
          <p:cNvPr id="11" name="TextBox 10">
            <a:extLst>
              <a:ext uri="{FF2B5EF4-FFF2-40B4-BE49-F238E27FC236}">
                <a16:creationId xmlns:a16="http://schemas.microsoft.com/office/drawing/2014/main" id="{1F34CED2-FEA5-3A4C-9D14-E1CCC6391DDE}"/>
              </a:ext>
            </a:extLst>
          </p:cNvPr>
          <p:cNvSpPr txBox="1"/>
          <p:nvPr/>
        </p:nvSpPr>
        <p:spPr>
          <a:xfrm>
            <a:off x="3364278" y="5239308"/>
            <a:ext cx="2676808" cy="646331"/>
          </a:xfrm>
          <a:prstGeom prst="rect">
            <a:avLst/>
          </a:prstGeom>
          <a:noFill/>
        </p:spPr>
        <p:txBody>
          <a:bodyPr wrap="square">
            <a:spAutoFit/>
          </a:bodyPr>
          <a:lstStyle/>
          <a:p>
            <a:pPr algn="ctr"/>
            <a:r>
              <a:rPr lang="en-US" sz="3600" b="1" baseline="0" dirty="0">
                <a:solidFill>
                  <a:schemeClr val="bg2">
                    <a:lumMod val="10000"/>
                  </a:schemeClr>
                </a:solidFill>
              </a:rPr>
              <a:t>-</a:t>
            </a:r>
            <a:r>
              <a:rPr lang="lv-LV" sz="3600" b="1" baseline="0" dirty="0">
                <a:solidFill>
                  <a:schemeClr val="bg2">
                    <a:lumMod val="10000"/>
                  </a:schemeClr>
                </a:solidFill>
              </a:rPr>
              <a:t> </a:t>
            </a:r>
            <a:r>
              <a:rPr lang="en-US" sz="3600" b="1" baseline="0" dirty="0">
                <a:solidFill>
                  <a:schemeClr val="bg2">
                    <a:lumMod val="10000"/>
                  </a:schemeClr>
                </a:solidFill>
              </a:rPr>
              <a:t>41,61 </a:t>
            </a:r>
            <a:r>
              <a:rPr lang="en-US" sz="3600" b="1" baseline="0" dirty="0" err="1">
                <a:solidFill>
                  <a:schemeClr val="bg2">
                    <a:lumMod val="10000"/>
                  </a:schemeClr>
                </a:solidFill>
              </a:rPr>
              <a:t>mlj</a:t>
            </a:r>
            <a:r>
              <a:rPr lang="en-US" sz="3600" b="1" baseline="0" dirty="0">
                <a:solidFill>
                  <a:schemeClr val="bg2">
                    <a:lumMod val="10000"/>
                  </a:schemeClr>
                </a:solidFill>
              </a:rPr>
              <a:t>.</a:t>
            </a:r>
            <a:endParaRPr lang="en-US" sz="3600" b="1" dirty="0">
              <a:solidFill>
                <a:schemeClr val="bg2">
                  <a:lumMod val="10000"/>
                </a:schemeClr>
              </a:solidFill>
            </a:endParaRPr>
          </a:p>
        </p:txBody>
      </p:sp>
      <p:sp>
        <p:nvSpPr>
          <p:cNvPr id="14" name="TextBox 13">
            <a:extLst>
              <a:ext uri="{FF2B5EF4-FFF2-40B4-BE49-F238E27FC236}">
                <a16:creationId xmlns:a16="http://schemas.microsoft.com/office/drawing/2014/main" id="{83840F25-EC2C-3B48-8F43-9A05CA12F3F7}"/>
              </a:ext>
            </a:extLst>
          </p:cNvPr>
          <p:cNvSpPr txBox="1"/>
          <p:nvPr/>
        </p:nvSpPr>
        <p:spPr>
          <a:xfrm>
            <a:off x="6304130" y="5742650"/>
            <a:ext cx="2387876" cy="954107"/>
          </a:xfrm>
          <a:prstGeom prst="rect">
            <a:avLst/>
          </a:prstGeom>
          <a:noFill/>
        </p:spPr>
        <p:txBody>
          <a:bodyPr wrap="square">
            <a:spAutoFit/>
          </a:bodyPr>
          <a:lstStyle/>
          <a:p>
            <a:pPr algn="ct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dirty="0" err="1">
                <a:solidFill>
                  <a:schemeClr val="bg2">
                    <a:lumMod val="10000"/>
                  </a:schemeClr>
                </a:solidFill>
              </a:rPr>
              <a:t>Ieņēmumi</a:t>
            </a:r>
            <a:r>
              <a:rPr lang="en-US" sz="1400" dirty="0">
                <a:solidFill>
                  <a:schemeClr val="bg2">
                    <a:lumMod val="10000"/>
                  </a:schemeClr>
                </a:solidFill>
              </a:rPr>
              <a:t> no </a:t>
            </a:r>
            <a:r>
              <a:rPr lang="en-US" sz="1400" dirty="0" err="1">
                <a:solidFill>
                  <a:schemeClr val="bg2">
                    <a:lumMod val="10000"/>
                  </a:schemeClr>
                </a:solidFill>
              </a:rPr>
              <a:t>citiem</a:t>
            </a:r>
            <a:r>
              <a:rPr lang="en-US" sz="1400" dirty="0">
                <a:solidFill>
                  <a:schemeClr val="bg2">
                    <a:lumMod val="10000"/>
                  </a:schemeClr>
                </a:solidFill>
              </a:rPr>
              <a:t> </a:t>
            </a:r>
            <a:r>
              <a:rPr lang="en-US" sz="1400" dirty="0" err="1">
                <a:solidFill>
                  <a:schemeClr val="bg2">
                    <a:lumMod val="10000"/>
                  </a:schemeClr>
                </a:solidFill>
              </a:rPr>
              <a:t>produktiem</a:t>
            </a:r>
            <a:r>
              <a:rPr lang="en-US" sz="1400" dirty="0">
                <a:solidFill>
                  <a:schemeClr val="bg2">
                    <a:lumMod val="10000"/>
                  </a:schemeClr>
                </a:solidFill>
              </a:rPr>
              <a:t>/ </a:t>
            </a:r>
            <a:r>
              <a:rPr lang="en-US" sz="1400" dirty="0" err="1">
                <a:solidFill>
                  <a:schemeClr val="bg2">
                    <a:lumMod val="10000"/>
                  </a:schemeClr>
                </a:solidFill>
              </a:rPr>
              <a:t>pakalpojumiem</a:t>
            </a:r>
            <a:r>
              <a:rPr lang="en-US" sz="1400" dirty="0">
                <a:solidFill>
                  <a:schemeClr val="bg2">
                    <a:lumMod val="10000"/>
                  </a:schemeClr>
                </a:solidFill>
              </a:rPr>
              <a:t> PVN (21%)</a:t>
            </a:r>
            <a:r>
              <a:rPr lang="en-US" sz="1400" baseline="0" dirty="0">
                <a:solidFill>
                  <a:schemeClr val="bg2">
                    <a:lumMod val="10000"/>
                  </a:schemeClr>
                </a:solidFill>
              </a:rPr>
              <a:t>
</a:t>
            </a:r>
            <a:endParaRPr lang="en-US" sz="1400" dirty="0">
              <a:solidFill>
                <a:schemeClr val="bg2">
                  <a:lumMod val="10000"/>
                </a:schemeClr>
              </a:solidFill>
            </a:endParaRPr>
          </a:p>
        </p:txBody>
      </p:sp>
      <p:sp>
        <p:nvSpPr>
          <p:cNvPr id="15" name="TextBox 14">
            <a:extLst>
              <a:ext uri="{FF2B5EF4-FFF2-40B4-BE49-F238E27FC236}">
                <a16:creationId xmlns:a16="http://schemas.microsoft.com/office/drawing/2014/main" id="{05E9DB39-5E2E-1043-8E5F-94E55A6CC83A}"/>
              </a:ext>
            </a:extLst>
          </p:cNvPr>
          <p:cNvSpPr txBox="1"/>
          <p:nvPr/>
        </p:nvSpPr>
        <p:spPr>
          <a:xfrm>
            <a:off x="6172447" y="5239308"/>
            <a:ext cx="2651241" cy="646331"/>
          </a:xfrm>
          <a:prstGeom prst="rect">
            <a:avLst/>
          </a:prstGeom>
          <a:noFill/>
        </p:spPr>
        <p:txBody>
          <a:bodyPr wrap="square">
            <a:spAutoFit/>
          </a:bodyPr>
          <a:lstStyle/>
          <a:p>
            <a:pPr algn="ctr"/>
            <a:r>
              <a:rPr lang="en-US" sz="3600" b="1" dirty="0">
                <a:solidFill>
                  <a:schemeClr val="bg2">
                    <a:lumMod val="10000"/>
                  </a:schemeClr>
                </a:solidFill>
              </a:rPr>
              <a:t>+</a:t>
            </a:r>
            <a:r>
              <a:rPr lang="lv-LV" sz="3600" b="1" dirty="0">
                <a:solidFill>
                  <a:schemeClr val="bg2">
                    <a:lumMod val="10000"/>
                  </a:schemeClr>
                </a:solidFill>
              </a:rPr>
              <a:t> </a:t>
            </a:r>
            <a:r>
              <a:rPr lang="en-US" sz="3600" b="1" baseline="0" dirty="0">
                <a:solidFill>
                  <a:schemeClr val="bg2">
                    <a:lumMod val="10000"/>
                  </a:schemeClr>
                </a:solidFill>
              </a:rPr>
              <a:t>3,08 </a:t>
            </a:r>
            <a:r>
              <a:rPr lang="en-US" sz="3600" b="1" baseline="0" dirty="0" err="1">
                <a:solidFill>
                  <a:schemeClr val="bg2">
                    <a:lumMod val="10000"/>
                  </a:schemeClr>
                </a:solidFill>
              </a:rPr>
              <a:t>mlj</a:t>
            </a:r>
            <a:r>
              <a:rPr lang="en-US" sz="3600" b="1" baseline="0" dirty="0">
                <a:solidFill>
                  <a:schemeClr val="bg2">
                    <a:lumMod val="10000"/>
                  </a:schemeClr>
                </a:solidFill>
              </a:rPr>
              <a:t>.</a:t>
            </a:r>
            <a:endParaRPr lang="en-US" sz="3600" b="1" dirty="0">
              <a:solidFill>
                <a:schemeClr val="bg2">
                  <a:lumMod val="10000"/>
                </a:schemeClr>
              </a:solidFill>
            </a:endParaRPr>
          </a:p>
        </p:txBody>
      </p:sp>
      <p:sp>
        <p:nvSpPr>
          <p:cNvPr id="19" name="TextBox 18">
            <a:extLst>
              <a:ext uri="{FF2B5EF4-FFF2-40B4-BE49-F238E27FC236}">
                <a16:creationId xmlns:a16="http://schemas.microsoft.com/office/drawing/2014/main" id="{5EBFA712-FB15-491E-88EE-FC295618565A}"/>
              </a:ext>
            </a:extLst>
          </p:cNvPr>
          <p:cNvSpPr txBox="1"/>
          <p:nvPr/>
        </p:nvSpPr>
        <p:spPr>
          <a:xfrm>
            <a:off x="835851" y="5816141"/>
            <a:ext cx="1873045" cy="738664"/>
          </a:xfrm>
          <a:prstGeom prst="rect">
            <a:avLst/>
          </a:prstGeom>
          <a:noFill/>
        </p:spPr>
        <p:txBody>
          <a:bodyPr wrap="square">
            <a:spAutoFit/>
          </a:bodyPr>
          <a:lstStyle/>
          <a:p>
            <a:pPr algn="ct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dirty="0" err="1">
                <a:solidFill>
                  <a:schemeClr val="bg2">
                    <a:lumMod val="10000"/>
                  </a:schemeClr>
                </a:solidFill>
              </a:rPr>
              <a:t>Pašreizējie</a:t>
            </a:r>
            <a:r>
              <a:rPr lang="en-US" sz="1400" dirty="0">
                <a:solidFill>
                  <a:schemeClr val="bg2">
                    <a:lumMod val="10000"/>
                  </a:schemeClr>
                </a:solidFill>
              </a:rPr>
              <a:t> </a:t>
            </a:r>
            <a:r>
              <a:rPr lang="en-US" sz="1400" dirty="0" err="1">
                <a:solidFill>
                  <a:schemeClr val="bg2">
                    <a:lumMod val="10000"/>
                  </a:schemeClr>
                </a:solidFill>
              </a:rPr>
              <a:t>ieņēmumi</a:t>
            </a:r>
            <a:r>
              <a:rPr lang="en-US" sz="1400" dirty="0">
                <a:solidFill>
                  <a:schemeClr val="bg2">
                    <a:lumMod val="10000"/>
                  </a:schemeClr>
                </a:solidFill>
              </a:rPr>
              <a:t> no PVN (21%)</a:t>
            </a:r>
            <a:r>
              <a:rPr lang="en-US" sz="1400" baseline="0" dirty="0">
                <a:solidFill>
                  <a:schemeClr val="bg2">
                    <a:lumMod val="10000"/>
                  </a:schemeClr>
                </a:solidFill>
              </a:rPr>
              <a:t>
</a:t>
            </a:r>
            <a:endParaRPr lang="en-US" sz="1400" dirty="0">
              <a:solidFill>
                <a:schemeClr val="bg2">
                  <a:lumMod val="10000"/>
                </a:schemeClr>
              </a:solidFill>
            </a:endParaRPr>
          </a:p>
        </p:txBody>
      </p:sp>
      <p:sp>
        <p:nvSpPr>
          <p:cNvPr id="20" name="TextBox 19">
            <a:extLst>
              <a:ext uri="{FF2B5EF4-FFF2-40B4-BE49-F238E27FC236}">
                <a16:creationId xmlns:a16="http://schemas.microsoft.com/office/drawing/2014/main" id="{EDC38134-73F6-4EC3-9D33-972155F5721C}"/>
              </a:ext>
            </a:extLst>
          </p:cNvPr>
          <p:cNvSpPr txBox="1"/>
          <p:nvPr/>
        </p:nvSpPr>
        <p:spPr>
          <a:xfrm>
            <a:off x="648238" y="5239308"/>
            <a:ext cx="2248270" cy="646331"/>
          </a:xfrm>
          <a:prstGeom prst="rect">
            <a:avLst/>
          </a:prstGeom>
          <a:noFill/>
        </p:spPr>
        <p:txBody>
          <a:bodyPr wrap="square">
            <a:spAutoFit/>
          </a:bodyPr>
          <a:lstStyle/>
          <a:p>
            <a:r>
              <a:rPr lang="en-US" sz="3600" b="1" baseline="0" dirty="0">
                <a:solidFill>
                  <a:schemeClr val="bg2">
                    <a:lumMod val="10000"/>
                  </a:schemeClr>
                </a:solidFill>
              </a:rPr>
              <a:t>56,15 </a:t>
            </a:r>
            <a:r>
              <a:rPr lang="en-US" sz="3600" b="1" baseline="0" dirty="0" err="1">
                <a:solidFill>
                  <a:schemeClr val="bg2">
                    <a:lumMod val="10000"/>
                  </a:schemeClr>
                </a:solidFill>
              </a:rPr>
              <a:t>mlj</a:t>
            </a:r>
            <a:r>
              <a:rPr lang="en-US" sz="3600" b="1" baseline="0" dirty="0">
                <a:solidFill>
                  <a:schemeClr val="bg2">
                    <a:lumMod val="10000"/>
                  </a:schemeClr>
                </a:solidFill>
              </a:rPr>
              <a:t>.</a:t>
            </a:r>
            <a:endParaRPr lang="en-US" sz="3600" b="1" dirty="0">
              <a:solidFill>
                <a:schemeClr val="bg2">
                  <a:lumMod val="10000"/>
                </a:schemeClr>
              </a:solidFill>
            </a:endParaRPr>
          </a:p>
        </p:txBody>
      </p:sp>
      <p:sp>
        <p:nvSpPr>
          <p:cNvPr id="6" name="Rectangle 5">
            <a:extLst>
              <a:ext uri="{FF2B5EF4-FFF2-40B4-BE49-F238E27FC236}">
                <a16:creationId xmlns:a16="http://schemas.microsoft.com/office/drawing/2014/main" id="{B558A938-F641-46B3-8FC6-A7E7838BCD5F}"/>
              </a:ext>
            </a:extLst>
          </p:cNvPr>
          <p:cNvSpPr/>
          <p:nvPr/>
        </p:nvSpPr>
        <p:spPr>
          <a:xfrm>
            <a:off x="11019099" y="1446835"/>
            <a:ext cx="579162" cy="3792473"/>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7E6B5C-1815-422D-A2FA-768FCD31E48E}"/>
              </a:ext>
            </a:extLst>
          </p:cNvPr>
          <p:cNvSpPr/>
          <p:nvPr/>
        </p:nvSpPr>
        <p:spPr>
          <a:xfrm>
            <a:off x="9250808" y="5137343"/>
            <a:ext cx="2798386" cy="1202018"/>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8830777-3709-4BB5-BD20-D15380D0A81A}"/>
              </a:ext>
            </a:extLst>
          </p:cNvPr>
          <p:cNvSpPr txBox="1"/>
          <p:nvPr/>
        </p:nvSpPr>
        <p:spPr>
          <a:xfrm>
            <a:off x="9063931" y="5816141"/>
            <a:ext cx="3128069" cy="738664"/>
          </a:xfrm>
          <a:prstGeom prst="rect">
            <a:avLst/>
          </a:prstGeom>
          <a:noFill/>
        </p:spPr>
        <p:txBody>
          <a:bodyPr wrap="square">
            <a:spAutoFit/>
          </a:bodyPr>
          <a:lstStyle/>
          <a:p>
            <a:pPr algn="ct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dirty="0" err="1">
                <a:solidFill>
                  <a:schemeClr val="bg2">
                    <a:lumMod val="10000"/>
                  </a:schemeClr>
                </a:solidFill>
              </a:rPr>
              <a:t>Izmaiņas</a:t>
            </a:r>
            <a:r>
              <a:rPr lang="en-US" sz="1400" dirty="0">
                <a:solidFill>
                  <a:schemeClr val="bg2">
                    <a:lumMod val="10000"/>
                  </a:schemeClr>
                </a:solidFill>
              </a:rPr>
              <a:t> </a:t>
            </a:r>
            <a:r>
              <a:rPr lang="en-US" sz="1400" dirty="0" err="1">
                <a:solidFill>
                  <a:schemeClr val="bg2">
                    <a:lumMod val="10000"/>
                  </a:schemeClr>
                </a:solidFill>
              </a:rPr>
              <a:t>kopā</a:t>
            </a:r>
            <a:endParaRPr lang="en-US" sz="1400" dirty="0">
              <a:solidFill>
                <a:schemeClr val="bg2">
                  <a:lumMod val="10000"/>
                </a:schemeClr>
              </a:solidFill>
            </a:endParaRPr>
          </a:p>
          <a:p>
            <a:pPr algn="ct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baseline="0" dirty="0">
                <a:solidFill>
                  <a:schemeClr val="bg2">
                    <a:lumMod val="10000"/>
                  </a:schemeClr>
                </a:solidFill>
              </a:rPr>
              <a:t>(</a:t>
            </a:r>
            <a:r>
              <a:rPr lang="en-US" sz="1400" baseline="0" dirty="0" err="1">
                <a:solidFill>
                  <a:schemeClr val="bg2">
                    <a:lumMod val="10000"/>
                  </a:schemeClr>
                </a:solidFill>
              </a:rPr>
              <a:t>Starpība</a:t>
            </a:r>
            <a:r>
              <a:rPr lang="en-US" sz="1400" baseline="0" dirty="0">
                <a:solidFill>
                  <a:schemeClr val="bg2">
                    <a:lumMod val="10000"/>
                  </a:schemeClr>
                </a:solidFill>
              </a:rPr>
              <a:t> no PVN </a:t>
            </a:r>
            <a:r>
              <a:rPr lang="en-US" sz="1400" baseline="0" dirty="0" err="1">
                <a:solidFill>
                  <a:schemeClr val="bg2">
                    <a:lumMod val="10000"/>
                  </a:schemeClr>
                </a:solidFill>
              </a:rPr>
              <a:t>samazinājum</a:t>
            </a:r>
            <a:r>
              <a:rPr lang="en-US" sz="1400" dirty="0" err="1">
                <a:solidFill>
                  <a:schemeClr val="bg2">
                    <a:lumMod val="10000"/>
                  </a:schemeClr>
                </a:solidFill>
              </a:rPr>
              <a:t>a</a:t>
            </a:r>
            <a:r>
              <a:rPr lang="en-US" sz="1400" dirty="0">
                <a:solidFill>
                  <a:schemeClr val="bg2">
                    <a:lumMod val="10000"/>
                  </a:schemeClr>
                </a:solidFill>
              </a:rPr>
              <a:t>)</a:t>
            </a:r>
            <a:r>
              <a:rPr lang="en-US" sz="1400" baseline="0" dirty="0">
                <a:solidFill>
                  <a:schemeClr val="bg2">
                    <a:lumMod val="10000"/>
                  </a:schemeClr>
                </a:solidFill>
              </a:rPr>
              <a:t>
</a:t>
            </a:r>
            <a:endParaRPr lang="en-US" sz="1400" dirty="0">
              <a:solidFill>
                <a:schemeClr val="bg2">
                  <a:lumMod val="10000"/>
                </a:schemeClr>
              </a:solidFill>
            </a:endParaRPr>
          </a:p>
        </p:txBody>
      </p:sp>
      <p:sp>
        <p:nvSpPr>
          <p:cNvPr id="27" name="TextBox 26">
            <a:extLst>
              <a:ext uri="{FF2B5EF4-FFF2-40B4-BE49-F238E27FC236}">
                <a16:creationId xmlns:a16="http://schemas.microsoft.com/office/drawing/2014/main" id="{968AC431-E57C-4A37-9113-E3A85CFC9A00}"/>
              </a:ext>
            </a:extLst>
          </p:cNvPr>
          <p:cNvSpPr txBox="1"/>
          <p:nvPr/>
        </p:nvSpPr>
        <p:spPr>
          <a:xfrm>
            <a:off x="9307813" y="5239308"/>
            <a:ext cx="2651241" cy="646331"/>
          </a:xfrm>
          <a:prstGeom prst="rect">
            <a:avLst/>
          </a:prstGeom>
          <a:noFill/>
        </p:spPr>
        <p:txBody>
          <a:bodyPr wrap="square">
            <a:spAutoFit/>
          </a:bodyPr>
          <a:lstStyle/>
          <a:p>
            <a:pPr algn="ctr"/>
            <a:r>
              <a:rPr lang="en-US" sz="3600" b="1" baseline="0" dirty="0">
                <a:solidFill>
                  <a:schemeClr val="bg2">
                    <a:lumMod val="10000"/>
                  </a:schemeClr>
                </a:solidFill>
              </a:rPr>
              <a:t>-</a:t>
            </a:r>
            <a:r>
              <a:rPr lang="lv-LV" sz="3600" b="1" baseline="0" dirty="0">
                <a:solidFill>
                  <a:schemeClr val="bg2">
                    <a:lumMod val="10000"/>
                  </a:schemeClr>
                </a:solidFill>
              </a:rPr>
              <a:t> </a:t>
            </a:r>
            <a:r>
              <a:rPr lang="en-US" sz="3600" b="1" baseline="0" dirty="0">
                <a:solidFill>
                  <a:schemeClr val="bg2">
                    <a:lumMod val="10000"/>
                  </a:schemeClr>
                </a:solidFill>
              </a:rPr>
              <a:t>38,53 </a:t>
            </a:r>
            <a:r>
              <a:rPr lang="en-US" sz="3600" b="1" baseline="0" dirty="0" err="1">
                <a:solidFill>
                  <a:schemeClr val="bg2">
                    <a:lumMod val="10000"/>
                  </a:schemeClr>
                </a:solidFill>
              </a:rPr>
              <a:t>mlj</a:t>
            </a:r>
            <a:r>
              <a:rPr lang="en-US" sz="3600" b="1" baseline="0" dirty="0">
                <a:solidFill>
                  <a:schemeClr val="bg2">
                    <a:lumMod val="10000"/>
                  </a:schemeClr>
                </a:solidFill>
              </a:rPr>
              <a:t>.</a:t>
            </a:r>
            <a:endParaRPr lang="en-US" sz="3600" b="1" dirty="0">
              <a:solidFill>
                <a:schemeClr val="bg2">
                  <a:lumMod val="10000"/>
                </a:schemeClr>
              </a:solidFill>
            </a:endParaRPr>
          </a:p>
        </p:txBody>
      </p:sp>
      <p:graphicFrame>
        <p:nvGraphicFramePr>
          <p:cNvPr id="31" name="Table 30">
            <a:extLst>
              <a:ext uri="{FF2B5EF4-FFF2-40B4-BE49-F238E27FC236}">
                <a16:creationId xmlns:a16="http://schemas.microsoft.com/office/drawing/2014/main" id="{8ECBE7C3-CEC6-4247-872B-B98D1578F8D7}"/>
              </a:ext>
            </a:extLst>
          </p:cNvPr>
          <p:cNvGraphicFramePr>
            <a:graphicFrameLocks noGrp="1"/>
          </p:cNvGraphicFramePr>
          <p:nvPr>
            <p:extLst>
              <p:ext uri="{D42A27DB-BD31-4B8C-83A1-F6EECF244321}">
                <p14:modId xmlns:p14="http://schemas.microsoft.com/office/powerpoint/2010/main" val="1939764242"/>
              </p:ext>
            </p:extLst>
          </p:nvPr>
        </p:nvGraphicFramePr>
        <p:xfrm>
          <a:off x="620813" y="1466864"/>
          <a:ext cx="10989206" cy="3685363"/>
        </p:xfrm>
        <a:graphic>
          <a:graphicData uri="http://schemas.openxmlformats.org/drawingml/2006/table">
            <a:tbl>
              <a:tblPr>
                <a:tableStyleId>{5C22544A-7EE6-4342-B048-85BDC9FD1C3A}</a:tableStyleId>
              </a:tblPr>
              <a:tblGrid>
                <a:gridCol w="2246166">
                  <a:extLst>
                    <a:ext uri="{9D8B030D-6E8A-4147-A177-3AD203B41FA5}">
                      <a16:colId xmlns:a16="http://schemas.microsoft.com/office/drawing/2014/main" val="3673019550"/>
                    </a:ext>
                  </a:extLst>
                </a:gridCol>
                <a:gridCol w="635368">
                  <a:extLst>
                    <a:ext uri="{9D8B030D-6E8A-4147-A177-3AD203B41FA5}">
                      <a16:colId xmlns:a16="http://schemas.microsoft.com/office/drawing/2014/main" val="2376322287"/>
                    </a:ext>
                  </a:extLst>
                </a:gridCol>
                <a:gridCol w="653269">
                  <a:extLst>
                    <a:ext uri="{9D8B030D-6E8A-4147-A177-3AD203B41FA5}">
                      <a16:colId xmlns:a16="http://schemas.microsoft.com/office/drawing/2014/main" val="3324259071"/>
                    </a:ext>
                  </a:extLst>
                </a:gridCol>
                <a:gridCol w="706959">
                  <a:extLst>
                    <a:ext uri="{9D8B030D-6E8A-4147-A177-3AD203B41FA5}">
                      <a16:colId xmlns:a16="http://schemas.microsoft.com/office/drawing/2014/main" val="3040735793"/>
                    </a:ext>
                  </a:extLst>
                </a:gridCol>
                <a:gridCol w="608523">
                  <a:extLst>
                    <a:ext uri="{9D8B030D-6E8A-4147-A177-3AD203B41FA5}">
                      <a16:colId xmlns:a16="http://schemas.microsoft.com/office/drawing/2014/main" val="2751528821"/>
                    </a:ext>
                  </a:extLst>
                </a:gridCol>
                <a:gridCol w="671167">
                  <a:extLst>
                    <a:ext uri="{9D8B030D-6E8A-4147-A177-3AD203B41FA5}">
                      <a16:colId xmlns:a16="http://schemas.microsoft.com/office/drawing/2014/main" val="487815374"/>
                    </a:ext>
                  </a:extLst>
                </a:gridCol>
                <a:gridCol w="71592">
                  <a:extLst>
                    <a:ext uri="{9D8B030D-6E8A-4147-A177-3AD203B41FA5}">
                      <a16:colId xmlns:a16="http://schemas.microsoft.com/office/drawing/2014/main" val="2920402528"/>
                    </a:ext>
                  </a:extLst>
                </a:gridCol>
                <a:gridCol w="492186">
                  <a:extLst>
                    <a:ext uri="{9D8B030D-6E8A-4147-A177-3AD203B41FA5}">
                      <a16:colId xmlns:a16="http://schemas.microsoft.com/office/drawing/2014/main" val="2931290762"/>
                    </a:ext>
                  </a:extLst>
                </a:gridCol>
                <a:gridCol w="510084">
                  <a:extLst>
                    <a:ext uri="{9D8B030D-6E8A-4147-A177-3AD203B41FA5}">
                      <a16:colId xmlns:a16="http://schemas.microsoft.com/office/drawing/2014/main" val="2246237749"/>
                    </a:ext>
                  </a:extLst>
                </a:gridCol>
                <a:gridCol w="527985">
                  <a:extLst>
                    <a:ext uri="{9D8B030D-6E8A-4147-A177-3AD203B41FA5}">
                      <a16:colId xmlns:a16="http://schemas.microsoft.com/office/drawing/2014/main" val="3928821839"/>
                    </a:ext>
                  </a:extLst>
                </a:gridCol>
                <a:gridCol w="671167">
                  <a:extLst>
                    <a:ext uri="{9D8B030D-6E8A-4147-A177-3AD203B41FA5}">
                      <a16:colId xmlns:a16="http://schemas.microsoft.com/office/drawing/2014/main" val="530825485"/>
                    </a:ext>
                  </a:extLst>
                </a:gridCol>
                <a:gridCol w="635368">
                  <a:extLst>
                    <a:ext uri="{9D8B030D-6E8A-4147-A177-3AD203B41FA5}">
                      <a16:colId xmlns:a16="http://schemas.microsoft.com/office/drawing/2014/main" val="2878120140"/>
                    </a:ext>
                  </a:extLst>
                </a:gridCol>
                <a:gridCol w="635368">
                  <a:extLst>
                    <a:ext uri="{9D8B030D-6E8A-4147-A177-3AD203B41FA5}">
                      <a16:colId xmlns:a16="http://schemas.microsoft.com/office/drawing/2014/main" val="3732381698"/>
                    </a:ext>
                  </a:extLst>
                </a:gridCol>
                <a:gridCol w="71592">
                  <a:extLst>
                    <a:ext uri="{9D8B030D-6E8A-4147-A177-3AD203B41FA5}">
                      <a16:colId xmlns:a16="http://schemas.microsoft.com/office/drawing/2014/main" val="1289138481"/>
                    </a:ext>
                  </a:extLst>
                </a:gridCol>
                <a:gridCol w="635368">
                  <a:extLst>
                    <a:ext uri="{9D8B030D-6E8A-4147-A177-3AD203B41FA5}">
                      <a16:colId xmlns:a16="http://schemas.microsoft.com/office/drawing/2014/main" val="2189846135"/>
                    </a:ext>
                  </a:extLst>
                </a:gridCol>
                <a:gridCol w="635368">
                  <a:extLst>
                    <a:ext uri="{9D8B030D-6E8A-4147-A177-3AD203B41FA5}">
                      <a16:colId xmlns:a16="http://schemas.microsoft.com/office/drawing/2014/main" val="520065890"/>
                    </a:ext>
                  </a:extLst>
                </a:gridCol>
                <a:gridCol w="581676">
                  <a:extLst>
                    <a:ext uri="{9D8B030D-6E8A-4147-A177-3AD203B41FA5}">
                      <a16:colId xmlns:a16="http://schemas.microsoft.com/office/drawing/2014/main" val="1509733124"/>
                    </a:ext>
                  </a:extLst>
                </a:gridCol>
              </a:tblGrid>
              <a:tr h="100221">
                <a:tc rowSpan="3">
                  <a:txBody>
                    <a:bodyPr/>
                    <a:lstStyle/>
                    <a:p>
                      <a:pPr algn="ctr" fontAlgn="ctr"/>
                      <a:r>
                        <a:rPr lang="en-GB" sz="1000" b="1" u="none" strike="noStrike" dirty="0">
                          <a:solidFill>
                            <a:schemeClr val="bg2">
                              <a:lumMod val="10000"/>
                            </a:schemeClr>
                          </a:solidFill>
                          <a:effectLst/>
                        </a:rPr>
                        <a:t>KATEGORIJA</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fontAlgn="b"/>
                      <a:r>
                        <a:rPr lang="en-GB" sz="1000" u="none" strike="noStrike" dirty="0">
                          <a:solidFill>
                            <a:schemeClr val="bg2">
                              <a:lumMod val="10000"/>
                            </a:schemeClr>
                          </a:solidFill>
                          <a:effectLst/>
                        </a:rPr>
                        <a:t>PVN 21% (2019.gada </a:t>
                      </a:r>
                      <a:r>
                        <a:rPr lang="en-GB" sz="1000" u="none" strike="noStrike" dirty="0" err="1">
                          <a:solidFill>
                            <a:schemeClr val="bg2">
                              <a:lumMod val="10000"/>
                            </a:schemeClr>
                          </a:solidFill>
                          <a:effectLst/>
                        </a:rPr>
                        <a:t>dati</a:t>
                      </a:r>
                      <a:r>
                        <a:rPr lang="en-GB" sz="1000" u="none" strike="noStrike" dirty="0">
                          <a:solidFill>
                            <a:schemeClr val="bg2">
                              <a:lumMod val="10000"/>
                            </a:schemeClr>
                          </a:solidFill>
                          <a:effectLst/>
                        </a:rPr>
                        <a:t>)</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hMerge="1">
                  <a:txBody>
                    <a:bodyPr/>
                    <a:lstStyle/>
                    <a:p>
                      <a:endParaRPr lang="en-LV"/>
                    </a:p>
                  </a:txBody>
                  <a:tcPr/>
                </a:tc>
                <a:tc hMerge="1">
                  <a:txBody>
                    <a:bodyPr/>
                    <a:lstStyle/>
                    <a:p>
                      <a:endParaRPr lang="en-LV"/>
                    </a:p>
                  </a:txBody>
                  <a:tcPr/>
                </a:tc>
                <a:tc hMerge="1">
                  <a:txBody>
                    <a:bodyPr/>
                    <a:lstStyle/>
                    <a:p>
                      <a:endParaRPr lang="en-LV"/>
                    </a:p>
                  </a:txBody>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ctr" fontAlgn="b"/>
                      <a:r>
                        <a:rPr lang="en-GB" sz="1000" u="none" strike="noStrike">
                          <a:solidFill>
                            <a:schemeClr val="bg2">
                              <a:lumMod val="10000"/>
                            </a:schemeClr>
                          </a:solidFill>
                          <a:effectLst/>
                        </a:rPr>
                        <a:t>PVN 5% (plaukta cenu samazinājums -11.7%)</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hMerge="1">
                  <a:txBody>
                    <a:bodyPr/>
                    <a:lstStyle/>
                    <a:p>
                      <a:endParaRPr lang="en-LV"/>
                    </a:p>
                  </a:txBody>
                  <a:tcPr/>
                </a:tc>
                <a:tc hMerge="1">
                  <a:txBody>
                    <a:bodyPr/>
                    <a:lstStyle/>
                    <a:p>
                      <a:endParaRPr lang="en-LV"/>
                    </a:p>
                  </a:txBody>
                  <a:tcPr/>
                </a:tc>
                <a:tc hMerge="1">
                  <a:txBody>
                    <a:bodyPr/>
                    <a:lstStyle/>
                    <a:p>
                      <a:endParaRPr lang="en-LV"/>
                    </a:p>
                  </a:txBody>
                  <a:tcPr/>
                </a:tc>
                <a:tc hMerge="1">
                  <a:txBody>
                    <a:bodyPr/>
                    <a:lstStyle/>
                    <a:p>
                      <a:endParaRPr lang="en-LV"/>
                    </a:p>
                  </a:txBody>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r>
                        <a:rPr lang="lv-LV" sz="1000" u="none" strike="noStrike">
                          <a:solidFill>
                            <a:schemeClr val="bg2">
                              <a:lumMod val="10000"/>
                            </a:schemeClr>
                          </a:solidFill>
                          <a:effectLst/>
                        </a:rPr>
                        <a:t>PVN izmaiņas  (mlj. EUR)</a:t>
                      </a:r>
                      <a:endParaRPr lang="lv-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hMerge="1">
                  <a:txBody>
                    <a:bodyPr/>
                    <a:lstStyle/>
                    <a:p>
                      <a:endParaRPr lang="en-LV"/>
                    </a:p>
                  </a:txBody>
                  <a:tcPr/>
                </a:tc>
                <a:extLst>
                  <a:ext uri="{0D108BD9-81ED-4DB2-BD59-A6C34878D82A}">
                    <a16:rowId xmlns:a16="http://schemas.microsoft.com/office/drawing/2014/main" val="408494155"/>
                  </a:ext>
                </a:extLst>
              </a:tr>
              <a:tr h="165915">
                <a:tc vMerge="1">
                  <a:txBody>
                    <a:bodyPr/>
                    <a:lstStyle/>
                    <a:p>
                      <a:endParaRPr lang="en-LV"/>
                    </a:p>
                  </a:txBody>
                  <a:tcPr/>
                </a:tc>
                <a:tc>
                  <a:txBody>
                    <a:bodyPr/>
                    <a:lstStyle/>
                    <a:p>
                      <a:pPr algn="ctr" fontAlgn="b"/>
                      <a:r>
                        <a:rPr lang="en-GB" sz="1000" u="none" strike="noStrike" dirty="0" err="1">
                          <a:solidFill>
                            <a:schemeClr val="bg2">
                              <a:lumMod val="10000"/>
                            </a:schemeClr>
                          </a:solidFill>
                          <a:effectLst/>
                        </a:rPr>
                        <a:t>Tirgus</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Tirgus</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a:solidFill>
                            <a:schemeClr val="bg2">
                              <a:lumMod val="10000"/>
                            </a:schemeClr>
                          </a:solidFill>
                          <a:effectLst/>
                        </a:rPr>
                        <a:t>EUR</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000" u="none" strike="noStrike">
                          <a:solidFill>
                            <a:schemeClr val="bg2">
                              <a:lumMod val="10000"/>
                            </a:schemeClr>
                          </a:solidFill>
                          <a:effectLst/>
                        </a:rPr>
                        <a:t>PVN 21%, EUR</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800" u="none" strike="noStrike">
                          <a:solidFill>
                            <a:schemeClr val="bg2">
                              <a:lumMod val="10000"/>
                            </a:schemeClr>
                          </a:solidFill>
                          <a:effectLst/>
                        </a:rPr>
                        <a:t>cenu elastība</a:t>
                      </a:r>
                      <a:endParaRPr lang="en-GB" sz="8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gridSpan="2">
                  <a:txBody>
                    <a:bodyPr/>
                    <a:lstStyle/>
                    <a:p>
                      <a:pPr algn="ctr" fontAlgn="b"/>
                      <a:r>
                        <a:rPr lang="en-LV" sz="1000" u="none" strike="noStrike" dirty="0">
                          <a:solidFill>
                            <a:schemeClr val="bg2">
                              <a:lumMod val="10000"/>
                            </a:schemeClr>
                          </a:solidFill>
                          <a:effectLst/>
                        </a:rPr>
                        <a:t> </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gridSpan="2">
                  <a:txBody>
                    <a:bodyPr/>
                    <a:lstStyle/>
                    <a:p>
                      <a:pPr algn="ctr" fontAlgn="b"/>
                      <a:r>
                        <a:rPr lang="en-GB" sz="1000" u="none" strike="noStrike">
                          <a:solidFill>
                            <a:schemeClr val="bg2">
                              <a:lumMod val="10000"/>
                            </a:schemeClr>
                          </a:solidFill>
                          <a:effectLst/>
                        </a:rPr>
                        <a:t>PVN 5%</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LV"/>
                    </a:p>
                  </a:txBody>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a:solidFill>
                            <a:schemeClr val="bg2">
                              <a:lumMod val="10000"/>
                            </a:schemeClr>
                          </a:solidFill>
                          <a:effectLst/>
                        </a:rPr>
                        <a:t>piena</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a:solidFill>
                            <a:schemeClr val="bg2">
                              <a:lumMod val="10000"/>
                            </a:schemeClr>
                          </a:solidFill>
                          <a:effectLst/>
                        </a:rPr>
                        <a:t>citi</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lv-LV" sz="1000" u="none" strike="noStrike">
                          <a:solidFill>
                            <a:schemeClr val="bg2">
                              <a:lumMod val="10000"/>
                            </a:schemeClr>
                          </a:solidFill>
                          <a:effectLst/>
                        </a:rPr>
                        <a:t>izmaiņas kopā</a:t>
                      </a:r>
                      <a:endParaRPr lang="lv-LV" sz="1000" b="1"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862953"/>
                  </a:ext>
                </a:extLst>
              </a:tr>
              <a:tr h="171637">
                <a:tc vMerge="1">
                  <a:txBody>
                    <a:bodyPr/>
                    <a:lstStyle/>
                    <a:p>
                      <a:endParaRPr lang="en-LV"/>
                    </a:p>
                  </a:txBody>
                  <a:tcPr/>
                </a:tc>
                <a:tc>
                  <a:txBody>
                    <a:bodyPr/>
                    <a:lstStyle/>
                    <a:p>
                      <a:pPr algn="ctr" fontAlgn="b"/>
                      <a:r>
                        <a:rPr lang="en-GB" sz="1000" u="none" strike="noStrike" dirty="0">
                          <a:solidFill>
                            <a:schemeClr val="bg2">
                              <a:lumMod val="10000"/>
                            </a:schemeClr>
                          </a:solidFill>
                          <a:effectLst/>
                        </a:rPr>
                        <a:t>tkst.TN</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mlj.EUR</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a:solidFill>
                            <a:schemeClr val="bg2">
                              <a:lumMod val="10000"/>
                            </a:schemeClr>
                          </a:solidFill>
                          <a:effectLst/>
                        </a:rPr>
                        <a:t> </a:t>
                      </a:r>
                      <a:r>
                        <a:rPr lang="en-GB" sz="1000" u="none" strike="noStrike" dirty="0" err="1">
                          <a:solidFill>
                            <a:schemeClr val="bg2">
                              <a:lumMod val="10000"/>
                            </a:schemeClr>
                          </a:solidFill>
                          <a:effectLst/>
                        </a:rPr>
                        <a:t>uz</a:t>
                      </a:r>
                      <a:r>
                        <a:rPr lang="en-GB" sz="1000" u="none" strike="noStrike" dirty="0">
                          <a:solidFill>
                            <a:schemeClr val="bg2">
                              <a:lumMod val="10000"/>
                            </a:schemeClr>
                          </a:solidFill>
                          <a:effectLst/>
                        </a:rPr>
                        <a:t> </a:t>
                      </a:r>
                      <a:r>
                        <a:rPr lang="en-GB" sz="1000" u="none" strike="noStrike" dirty="0" err="1">
                          <a:solidFill>
                            <a:schemeClr val="bg2">
                              <a:lumMod val="10000"/>
                            </a:schemeClr>
                          </a:solidFill>
                          <a:effectLst/>
                        </a:rPr>
                        <a:t>iedz</a:t>
                      </a:r>
                      <a:r>
                        <a:rPr lang="en-GB" sz="1000" u="none" strike="noStrike" dirty="0">
                          <a:solidFill>
                            <a:schemeClr val="bg2">
                              <a:lumMod val="10000"/>
                            </a:schemeClr>
                          </a:solidFill>
                          <a:effectLst/>
                        </a:rPr>
                        <a:t>.</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mlj</a:t>
                      </a:r>
                      <a:r>
                        <a:rPr lang="en-GB" sz="1000" u="none" strike="noStrike" dirty="0">
                          <a:solidFill>
                            <a:schemeClr val="bg2">
                              <a:lumMod val="10000"/>
                            </a:schemeClr>
                          </a:solidFill>
                          <a:effectLst/>
                        </a:rPr>
                        <a:t>. </a:t>
                      </a:r>
                      <a:r>
                        <a:rPr lang="en-GB" sz="1000" u="none" strike="noStrike" dirty="0" err="1">
                          <a:solidFill>
                            <a:schemeClr val="bg2">
                              <a:lumMod val="10000"/>
                            </a:schemeClr>
                          </a:solidFill>
                          <a:effectLst/>
                        </a:rPr>
                        <a:t>Kopā</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a:solidFill>
                            <a:schemeClr val="bg2">
                              <a:lumMod val="10000"/>
                            </a:schemeClr>
                          </a:solidFill>
                          <a:effectLst/>
                        </a:rPr>
                        <a:t>uz iedz.</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800" u="none" strike="noStrike" dirty="0" err="1">
                          <a:solidFill>
                            <a:schemeClr val="bg2">
                              <a:lumMod val="10000"/>
                            </a:schemeClr>
                          </a:solidFill>
                          <a:effectLst/>
                        </a:rPr>
                        <a:t>A.Nipers</a:t>
                      </a:r>
                      <a:endParaRPr lang="en-GB" sz="8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800" u="none" strike="noStrike">
                          <a:solidFill>
                            <a:schemeClr val="bg2">
                              <a:lumMod val="10000"/>
                            </a:schemeClr>
                          </a:solidFill>
                          <a:effectLst/>
                        </a:rPr>
                        <a:t>pašu dati</a:t>
                      </a:r>
                      <a:endParaRPr lang="en-GB" sz="8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tkst.TN</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mlj.EUR</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a:solidFill>
                            <a:schemeClr val="bg2">
                              <a:lumMod val="10000"/>
                            </a:schemeClr>
                          </a:solidFill>
                          <a:effectLst/>
                        </a:rPr>
                        <a:t>mlj. kopā</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a:solidFill>
                            <a:schemeClr val="bg2">
                              <a:lumMod val="10000"/>
                            </a:schemeClr>
                          </a:solidFill>
                          <a:effectLst/>
                        </a:rPr>
                        <a:t>uz iedz.</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err="1">
                          <a:solidFill>
                            <a:schemeClr val="bg2">
                              <a:lumMod val="10000"/>
                            </a:schemeClr>
                          </a:solidFill>
                          <a:effectLst/>
                        </a:rPr>
                        <a:t>produkti</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u="none" strike="noStrike" dirty="0">
                          <a:solidFill>
                            <a:schemeClr val="bg2">
                              <a:lumMod val="10000"/>
                            </a:schemeClr>
                          </a:solidFill>
                          <a:effectLst/>
                        </a:rPr>
                        <a:t>prod./</a:t>
                      </a:r>
                      <a:r>
                        <a:rPr lang="en-GB" sz="1000" u="none" strike="noStrike" dirty="0" err="1">
                          <a:solidFill>
                            <a:schemeClr val="bg2">
                              <a:lumMod val="10000"/>
                            </a:schemeClr>
                          </a:solidFill>
                          <a:effectLst/>
                        </a:rPr>
                        <a:t>pak.</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LV"/>
                    </a:p>
                  </a:txBody>
                  <a:tcPr/>
                </a:tc>
                <a:extLst>
                  <a:ext uri="{0D108BD9-81ED-4DB2-BD59-A6C34878D82A}">
                    <a16:rowId xmlns:a16="http://schemas.microsoft.com/office/drawing/2014/main" val="3183862291"/>
                  </a:ext>
                </a:extLst>
              </a:tr>
              <a:tr h="171637">
                <a:tc>
                  <a:txBody>
                    <a:bodyPr/>
                    <a:lstStyle/>
                    <a:p>
                      <a:pPr algn="l" fontAlgn="b"/>
                      <a:r>
                        <a:rPr lang="en-GB" sz="1000" b="1" u="none" strike="noStrike">
                          <a:solidFill>
                            <a:schemeClr val="bg2">
                              <a:lumMod val="10000"/>
                            </a:schemeClr>
                          </a:solidFill>
                          <a:effectLst/>
                        </a:rPr>
                        <a:t>PIENS</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62,4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54,0</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28,3</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9,37</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4,91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-0,687</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-0,278</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64,4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49,2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2,34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1,23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-7,03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0,83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-6,20</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497491"/>
                  </a:ext>
                </a:extLst>
              </a:tr>
              <a:tr h="171637">
                <a:tc>
                  <a:txBody>
                    <a:bodyPr/>
                    <a:lstStyle/>
                    <a:p>
                      <a:pPr algn="l" fontAlgn="b"/>
                      <a:r>
                        <a:rPr lang="en-GB" sz="1000" b="1" u="none" strike="noStrike">
                          <a:solidFill>
                            <a:schemeClr val="bg2">
                              <a:lumMod val="10000"/>
                            </a:schemeClr>
                          </a:solidFill>
                          <a:effectLst/>
                        </a:rPr>
                        <a:t>SKĀBAIS KRĒJUMS</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14,1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37,4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19,6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6,49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3,40</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-0,151</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14,3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33,6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1,60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0,84</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-4,89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-4,23</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28143"/>
                  </a:ext>
                </a:extLst>
              </a:tr>
              <a:tr h="171637">
                <a:tc>
                  <a:txBody>
                    <a:bodyPr/>
                    <a:lstStyle/>
                    <a:p>
                      <a:pPr algn="l" fontAlgn="b"/>
                      <a:r>
                        <a:rPr lang="en-GB" sz="1000" b="1" u="none" strike="noStrike" dirty="0">
                          <a:solidFill>
                            <a:schemeClr val="bg2">
                              <a:lumMod val="10000"/>
                            </a:schemeClr>
                          </a:solidFill>
                          <a:effectLst/>
                        </a:rPr>
                        <a:t>SVIESTS</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28,0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14,7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4,86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2,55</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dirty="0">
                          <a:solidFill>
                            <a:schemeClr val="bg2">
                              <a:lumMod val="10000"/>
                            </a:schemeClr>
                          </a:solidFill>
                          <a:effectLst/>
                        </a:rPr>
                        <a:t>-0,687</a:t>
                      </a:r>
                      <a:endParaRPr lang="en-LV" sz="8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-0,327</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25,7</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1,22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-3,64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0,40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-3,23</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362497"/>
                  </a:ext>
                </a:extLst>
              </a:tr>
              <a:tr h="171637">
                <a:tc>
                  <a:txBody>
                    <a:bodyPr/>
                    <a:lstStyle/>
                    <a:p>
                      <a:pPr algn="l" fontAlgn="b"/>
                      <a:r>
                        <a:rPr lang="en-GB" sz="1000" b="1" u="none" strike="noStrike" dirty="0">
                          <a:solidFill>
                            <a:schemeClr val="bg2">
                              <a:lumMod val="10000"/>
                            </a:schemeClr>
                          </a:solidFill>
                          <a:effectLst/>
                        </a:rPr>
                        <a:t>BIEZPIENI</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25,0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13,1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4,33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2,27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dirty="0">
                          <a:solidFill>
                            <a:schemeClr val="bg2">
                              <a:lumMod val="10000"/>
                            </a:schemeClr>
                          </a:solidFill>
                          <a:effectLst/>
                        </a:rPr>
                        <a:t>-0,687</a:t>
                      </a:r>
                      <a:endParaRPr lang="en-LV" sz="8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dirty="0">
                          <a:solidFill>
                            <a:schemeClr val="bg2">
                              <a:lumMod val="10000"/>
                            </a:schemeClr>
                          </a:solidFill>
                          <a:effectLst/>
                        </a:rPr>
                        <a:t>-0,936</a:t>
                      </a:r>
                      <a:endParaRPr lang="en-LV" sz="8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7,0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24,5</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1,16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-3,17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0,09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-3,08</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3359485"/>
                  </a:ext>
                </a:extLst>
              </a:tr>
              <a:tr h="171637">
                <a:tc>
                  <a:txBody>
                    <a:bodyPr/>
                    <a:lstStyle/>
                    <a:p>
                      <a:pPr algn="l" fontAlgn="b"/>
                      <a:r>
                        <a:rPr lang="en-GB" sz="1000" b="1" u="none" strike="noStrike">
                          <a:solidFill>
                            <a:schemeClr val="bg2">
                              <a:lumMod val="10000"/>
                            </a:schemeClr>
                          </a:solidFill>
                          <a:effectLst/>
                        </a:rPr>
                        <a:t>KEFĪRS</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22,3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21,7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11,4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3,76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1,97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dirty="0">
                          <a:solidFill>
                            <a:schemeClr val="bg2">
                              <a:lumMod val="10000"/>
                            </a:schemeClr>
                          </a:solidFill>
                          <a:effectLst/>
                        </a:rPr>
                        <a:t>-0,278</a:t>
                      </a:r>
                      <a:endParaRPr lang="en-LV" sz="8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23,0</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19,8</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0,94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0,49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-2,82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0,33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-2,49</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614579"/>
                  </a:ext>
                </a:extLst>
              </a:tr>
              <a:tr h="171637">
                <a:tc>
                  <a:txBody>
                    <a:bodyPr/>
                    <a:lstStyle/>
                    <a:p>
                      <a:pPr algn="l" fontAlgn="b"/>
                      <a:r>
                        <a:rPr lang="en-GB" sz="1000" b="1" u="none" strike="noStrike">
                          <a:solidFill>
                            <a:schemeClr val="bg2">
                              <a:lumMod val="10000"/>
                            </a:schemeClr>
                          </a:solidFill>
                          <a:effectLst/>
                        </a:rPr>
                        <a:t>SALDAIS KRĒJUMS</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13,6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7,1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2,36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1,24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-0,228</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3,4</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12,3</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0,59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0,31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-1,77</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0,22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-1,55</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867918"/>
                  </a:ext>
                </a:extLst>
              </a:tr>
              <a:tr h="171637">
                <a:tc>
                  <a:txBody>
                    <a:bodyPr/>
                    <a:lstStyle/>
                    <a:p>
                      <a:pPr algn="l" fontAlgn="b"/>
                      <a:r>
                        <a:rPr lang="en-GB" sz="1000" b="1" u="none" strike="noStrike" dirty="0">
                          <a:solidFill>
                            <a:schemeClr val="bg2">
                              <a:lumMod val="10000"/>
                            </a:schemeClr>
                          </a:solidFill>
                          <a:effectLst/>
                        </a:rPr>
                        <a:t>TRADICIONĀLIE PIENA PRODUKTI KOPĀ</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111,9</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179,6</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94,2</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31,17</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16,35</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 </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800" u="none" strike="noStrike" dirty="0">
                          <a:solidFill>
                            <a:schemeClr val="bg2">
                              <a:lumMod val="10000"/>
                            </a:schemeClr>
                          </a:solidFill>
                          <a:effectLst/>
                        </a:rPr>
                        <a:t> </a:t>
                      </a:r>
                      <a:endParaRPr lang="en-LV" sz="8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800" u="none" strike="noStrike">
                          <a:solidFill>
                            <a:schemeClr val="bg2">
                              <a:lumMod val="10000"/>
                            </a:schemeClr>
                          </a:solidFill>
                          <a:effectLst/>
                        </a:rPr>
                        <a:t> </a:t>
                      </a:r>
                      <a:endParaRPr lang="en-LV" sz="8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115,8</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165,0</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7,86</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4,12</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 </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-23,32</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2,53</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-20,78</a:t>
                      </a:r>
                      <a:endParaRPr lang="en-LV" sz="1000" b="1" i="1"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429397"/>
                  </a:ext>
                </a:extLst>
              </a:tr>
              <a:tr h="171637">
                <a:tc>
                  <a:txBody>
                    <a:bodyPr/>
                    <a:lstStyle/>
                    <a:p>
                      <a:pPr algn="l" fontAlgn="b"/>
                      <a:r>
                        <a:rPr lang="en-GB" sz="1000" b="1" u="none" strike="noStrike">
                          <a:solidFill>
                            <a:schemeClr val="bg2">
                              <a:lumMod val="10000"/>
                            </a:schemeClr>
                          </a:solidFill>
                          <a:effectLst/>
                        </a:rPr>
                        <a:t>*CIETAIS SIERS</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10,2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51,2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26,8</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8,88</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4,66</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-1,044</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11,5</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50,7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2,41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1,27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-6,46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0,08</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-6,38</a:t>
                      </a:r>
                      <a:endParaRPr lang="en-LV" sz="1000" b="0" i="1"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965194"/>
                  </a:ext>
                </a:extLst>
              </a:tr>
              <a:tr h="171637">
                <a:tc>
                  <a:txBody>
                    <a:bodyPr/>
                    <a:lstStyle/>
                    <a:p>
                      <a:pPr algn="l" fontAlgn="b"/>
                      <a:r>
                        <a:rPr lang="en-GB" sz="1000" b="1" u="none" strike="noStrike">
                          <a:solidFill>
                            <a:schemeClr val="bg2">
                              <a:lumMod val="10000"/>
                            </a:schemeClr>
                          </a:solidFill>
                          <a:effectLst/>
                        </a:rPr>
                        <a:t>JOGURTI</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15,3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38,3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20,1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6,64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3,48</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-0,631</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16,4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36,3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1,73</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0,91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-4,91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0,34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-4,57</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538234"/>
                  </a:ext>
                </a:extLst>
              </a:tr>
              <a:tr h="171637">
                <a:tc>
                  <a:txBody>
                    <a:bodyPr/>
                    <a:lstStyle/>
                    <a:p>
                      <a:pPr algn="l" fontAlgn="b"/>
                      <a:r>
                        <a:rPr lang="en-GB" sz="1000" b="1" u="none" strike="noStrike">
                          <a:solidFill>
                            <a:schemeClr val="bg2">
                              <a:lumMod val="10000"/>
                            </a:schemeClr>
                          </a:solidFill>
                          <a:effectLst/>
                        </a:rPr>
                        <a:t>BIEZPIENA SIERIŅI</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21,1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11,1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3,67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1,92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-1,203</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21,3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1,01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0,53</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-2,65</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-0,03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-2,68</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5780777"/>
                  </a:ext>
                </a:extLst>
              </a:tr>
              <a:tr h="171637">
                <a:tc>
                  <a:txBody>
                    <a:bodyPr/>
                    <a:lstStyle/>
                    <a:p>
                      <a:pPr algn="l" fontAlgn="b"/>
                      <a:r>
                        <a:rPr lang="en-GB" sz="1000" b="1" u="none" strike="noStrike" dirty="0">
                          <a:solidFill>
                            <a:schemeClr val="bg2">
                              <a:lumMod val="10000"/>
                            </a:schemeClr>
                          </a:solidFill>
                          <a:effectLst/>
                        </a:rPr>
                        <a:t>KRĒMSIERI</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20,2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10,6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3,51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1,84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-0,490</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3,0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18,9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0,90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0,47</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-2,61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0,23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-2,38</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7674489"/>
                  </a:ext>
                </a:extLst>
              </a:tr>
              <a:tr h="171637">
                <a:tc>
                  <a:txBody>
                    <a:bodyPr/>
                    <a:lstStyle/>
                    <a:p>
                      <a:pPr algn="l" fontAlgn="b"/>
                      <a:r>
                        <a:rPr lang="en-GB" sz="1000" b="1" u="none" strike="noStrike">
                          <a:solidFill>
                            <a:schemeClr val="bg2">
                              <a:lumMod val="10000"/>
                            </a:schemeClr>
                          </a:solidFill>
                          <a:effectLst/>
                        </a:rPr>
                        <a:t>PIENA DESERTI</a:t>
                      </a:r>
                      <a:endParaRPr lang="en-GB"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5,2</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2,8</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0,91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0,48</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-1,066</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5,2</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0,25</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0,13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-0,66</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0,01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-0,66</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5282146"/>
                  </a:ext>
                </a:extLst>
              </a:tr>
              <a:tr h="171637">
                <a:tc>
                  <a:txBody>
                    <a:bodyPr/>
                    <a:lstStyle/>
                    <a:p>
                      <a:pPr algn="l" fontAlgn="b"/>
                      <a:r>
                        <a:rPr lang="en-GB" sz="1000" b="1" u="none" strike="noStrike" dirty="0">
                          <a:solidFill>
                            <a:schemeClr val="bg2">
                              <a:lumMod val="10000"/>
                            </a:schemeClr>
                          </a:solidFill>
                          <a:effectLst/>
                        </a:rPr>
                        <a:t>SVAIGAIS SIERS</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5,0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0,87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0,46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-1,256</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5,1</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0,24</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0,13</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-0,63</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-0,01</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-0,64</a:t>
                      </a:r>
                      <a:endParaRPr lang="en-LV" sz="1000" b="0" i="1"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8002946"/>
                  </a:ext>
                </a:extLst>
              </a:tr>
              <a:tr h="171637">
                <a:tc>
                  <a:txBody>
                    <a:bodyPr/>
                    <a:lstStyle/>
                    <a:p>
                      <a:pPr algn="l" fontAlgn="b"/>
                      <a:r>
                        <a:rPr lang="en-GB" sz="1000" b="1" u="none" strike="noStrike" dirty="0">
                          <a:solidFill>
                            <a:schemeClr val="bg2">
                              <a:lumMod val="10000"/>
                            </a:schemeClr>
                          </a:solidFill>
                          <a:effectLst/>
                        </a:rPr>
                        <a:t>BIEZPIENA DESERTI</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1,5</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0,50</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0,26</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800" u="none" strike="noStrike">
                          <a:solidFill>
                            <a:schemeClr val="bg2">
                              <a:lumMod val="10000"/>
                            </a:schemeClr>
                          </a:solidFill>
                          <a:effectLst/>
                        </a:rPr>
                        <a:t>-1,066</a:t>
                      </a:r>
                      <a:endParaRPr lang="en-LV" sz="8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2,9</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0,14</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a:solidFill>
                            <a:schemeClr val="bg2">
                              <a:lumMod val="10000"/>
                            </a:schemeClr>
                          </a:solidFill>
                          <a:effectLst/>
                        </a:rPr>
                        <a:t>0,07</a:t>
                      </a:r>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LV" sz="1000" b="0"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-0,36</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0,00</a:t>
                      </a:r>
                      <a:endParaRPr lang="en-LV" sz="1000" b="0"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LV" sz="1000" u="none" strike="noStrike" dirty="0">
                          <a:solidFill>
                            <a:schemeClr val="bg2">
                              <a:lumMod val="10000"/>
                            </a:schemeClr>
                          </a:solidFill>
                          <a:effectLst/>
                        </a:rPr>
                        <a:t>-0,36</a:t>
                      </a:r>
                      <a:endParaRPr lang="en-LV" sz="1000" b="0" i="1"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070060"/>
                  </a:ext>
                </a:extLst>
              </a:tr>
              <a:tr h="251097">
                <a:tc>
                  <a:txBody>
                    <a:bodyPr/>
                    <a:lstStyle/>
                    <a:p>
                      <a:pPr algn="l" fontAlgn="b"/>
                      <a:r>
                        <a:rPr lang="en-GB" sz="1000" b="1" u="none" strike="noStrike" dirty="0">
                          <a:solidFill>
                            <a:schemeClr val="bg2">
                              <a:lumMod val="10000"/>
                            </a:schemeClr>
                          </a:solidFill>
                          <a:effectLst/>
                        </a:rPr>
                        <a:t>MŪSDIENĪGIE PIENA PRODUKTI KOPĀ</a:t>
                      </a:r>
                      <a:endParaRPr lang="en-GB"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34,7</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143,9</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75,5</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24,98</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13,10</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a:solidFill>
                            <a:schemeClr val="bg2">
                              <a:lumMod val="10000"/>
                            </a:schemeClr>
                          </a:solidFill>
                          <a:effectLst/>
                        </a:rPr>
                        <a:t> </a:t>
                      </a:r>
                      <a:endParaRPr lang="en-LV" sz="10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800" u="none" strike="noStrike" dirty="0">
                          <a:solidFill>
                            <a:schemeClr val="bg2">
                              <a:lumMod val="10000"/>
                            </a:schemeClr>
                          </a:solidFill>
                          <a:effectLst/>
                        </a:rPr>
                        <a:t> </a:t>
                      </a:r>
                      <a:endParaRPr lang="en-LV" sz="8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800" u="none" strike="noStrike" dirty="0">
                          <a:solidFill>
                            <a:schemeClr val="bg2">
                              <a:lumMod val="10000"/>
                            </a:schemeClr>
                          </a:solidFill>
                          <a:effectLst/>
                        </a:rPr>
                        <a:t> </a:t>
                      </a:r>
                      <a:endParaRPr lang="en-LV" sz="8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38,1</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140,3</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6,68</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3,50</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 </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-18,30</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0,55</a:t>
                      </a:r>
                      <a:endParaRPr lang="en-LV" sz="10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LV" sz="1000" u="none" strike="noStrike" dirty="0">
                          <a:solidFill>
                            <a:schemeClr val="bg2">
                              <a:lumMod val="10000"/>
                            </a:schemeClr>
                          </a:solidFill>
                          <a:effectLst/>
                        </a:rPr>
                        <a:t>-17,75</a:t>
                      </a:r>
                      <a:endParaRPr lang="en-LV" sz="1000" b="1" i="1"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406140"/>
                  </a:ext>
                </a:extLst>
              </a:tr>
              <a:tr h="354530">
                <a:tc>
                  <a:txBody>
                    <a:bodyPr/>
                    <a:lstStyle/>
                    <a:p>
                      <a:pPr algn="l" fontAlgn="b"/>
                      <a:r>
                        <a:rPr lang="en-GB" sz="1300" b="1" u="none" strike="noStrike" dirty="0">
                          <a:solidFill>
                            <a:schemeClr val="bg2">
                              <a:lumMod val="10000"/>
                            </a:schemeClr>
                          </a:solidFill>
                          <a:effectLst/>
                        </a:rPr>
                        <a:t>PAVISAM KOPĀ</a:t>
                      </a:r>
                      <a:endParaRPr lang="en-GB"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a:solidFill>
                            <a:schemeClr val="bg2">
                              <a:lumMod val="10000"/>
                            </a:schemeClr>
                          </a:solidFill>
                          <a:effectLst/>
                        </a:rPr>
                        <a:t>147</a:t>
                      </a:r>
                      <a:endParaRPr lang="en-LV" sz="13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a:solidFill>
                            <a:schemeClr val="bg2">
                              <a:lumMod val="10000"/>
                            </a:schemeClr>
                          </a:solidFill>
                          <a:effectLst/>
                        </a:rPr>
                        <a:t>324</a:t>
                      </a:r>
                      <a:endParaRPr lang="en-LV" sz="13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169,7</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56,15</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29,45</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a:solidFill>
                            <a:schemeClr val="bg2">
                              <a:lumMod val="10000"/>
                            </a:schemeClr>
                          </a:solidFill>
                          <a:effectLst/>
                        </a:rPr>
                        <a:t> </a:t>
                      </a:r>
                      <a:endParaRPr lang="en-LV" sz="13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 </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 </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154</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305</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14,54</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7,63</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a:solidFill>
                            <a:schemeClr val="bg2">
                              <a:lumMod val="10000"/>
                            </a:schemeClr>
                          </a:solidFill>
                          <a:effectLst/>
                        </a:rPr>
                        <a:t> </a:t>
                      </a:r>
                      <a:endParaRPr lang="en-LV" sz="1300" b="1" i="0" u="none" strike="noStrike">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-41,61</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3,08</a:t>
                      </a:r>
                      <a:endParaRPr lang="en-LV" sz="1300" b="1" i="0"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LV" sz="1300" b="1" u="none" strike="noStrike" dirty="0">
                          <a:solidFill>
                            <a:schemeClr val="bg2">
                              <a:lumMod val="10000"/>
                            </a:schemeClr>
                          </a:solidFill>
                          <a:effectLst/>
                        </a:rPr>
                        <a:t>-38,53</a:t>
                      </a:r>
                      <a:endParaRPr lang="en-LV" sz="1300" b="1" i="1" u="none" strike="noStrike" dirty="0">
                        <a:solidFill>
                          <a:schemeClr val="bg2">
                            <a:lumMod val="10000"/>
                          </a:schemeClr>
                        </a:solidFill>
                        <a:effectLst/>
                        <a:latin typeface="Calibri" panose="020F0502020204030204" pitchFamily="34" charset="0"/>
                      </a:endParaRPr>
                    </a:p>
                  </a:txBody>
                  <a:tcPr marL="0" marR="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5186820"/>
                  </a:ext>
                </a:extLst>
              </a:tr>
            </a:tbl>
          </a:graphicData>
        </a:graphic>
      </p:graphicFrame>
    </p:spTree>
    <p:extLst>
      <p:ext uri="{BB962C8B-B14F-4D97-AF65-F5344CB8AC3E}">
        <p14:creationId xmlns:p14="http://schemas.microsoft.com/office/powerpoint/2010/main" val="91751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riding, person, wave&#10;&#10;Description automatically generated">
            <a:extLst>
              <a:ext uri="{FF2B5EF4-FFF2-40B4-BE49-F238E27FC236}">
                <a16:creationId xmlns:a16="http://schemas.microsoft.com/office/drawing/2014/main" id="{13091425-FFA8-42FA-8129-B5F941CDC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7" name="Rectangle 6">
            <a:extLst>
              <a:ext uri="{FF2B5EF4-FFF2-40B4-BE49-F238E27FC236}">
                <a16:creationId xmlns:a16="http://schemas.microsoft.com/office/drawing/2014/main" id="{F55D44CC-2AA5-4087-BF82-87D437E892BC}"/>
              </a:ext>
            </a:extLst>
          </p:cNvPr>
          <p:cNvSpPr/>
          <p:nvPr/>
        </p:nvSpPr>
        <p:spPr>
          <a:xfrm>
            <a:off x="-75824" y="-263387"/>
            <a:ext cx="12343649" cy="7384774"/>
          </a:xfrm>
          <a:prstGeom prst="rect">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E1A78B15-8438-4749-9396-8C98D789F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1799" y="1708175"/>
            <a:ext cx="3597692" cy="4596094"/>
          </a:xfrm>
          <a:prstGeom prst="rect">
            <a:avLst/>
          </a:prstGeom>
        </p:spPr>
      </p:pic>
      <p:sp>
        <p:nvSpPr>
          <p:cNvPr id="20" name="TextBox 19">
            <a:extLst>
              <a:ext uri="{FF2B5EF4-FFF2-40B4-BE49-F238E27FC236}">
                <a16:creationId xmlns:a16="http://schemas.microsoft.com/office/drawing/2014/main" id="{48E4A105-B1E8-4377-BBDE-42AEABA7F26F}"/>
              </a:ext>
            </a:extLst>
          </p:cNvPr>
          <p:cNvSpPr txBox="1"/>
          <p:nvPr/>
        </p:nvSpPr>
        <p:spPr>
          <a:xfrm>
            <a:off x="8112278" y="3159848"/>
            <a:ext cx="3956733" cy="1261884"/>
          </a:xfrm>
          <a:prstGeom prst="rect">
            <a:avLst/>
          </a:prstGeom>
          <a:noFill/>
        </p:spPr>
        <p:txBody>
          <a:bodyPr wrap="square">
            <a:spAutoFit/>
          </a:bodyPr>
          <a:lstStyle/>
          <a:p>
            <a:pPr algn="ctr"/>
            <a:r>
              <a:rPr lang="lv-LV" sz="4000" b="1" dirty="0">
                <a:solidFill>
                  <a:schemeClr val="bg2">
                    <a:lumMod val="10000"/>
                  </a:schemeClr>
                </a:solidFill>
                <a:latin typeface="Arial" panose="020B0604020202020204" pitchFamily="34" charset="0"/>
                <a:cs typeface="Arial" panose="020B0604020202020204" pitchFamily="34" charset="0"/>
              </a:rPr>
              <a:t>- 38,5 mlj.</a:t>
            </a:r>
          </a:p>
          <a:p>
            <a:pPr algn="ctr"/>
            <a:r>
              <a:rPr lang="lv-LV" b="1" dirty="0">
                <a:solidFill>
                  <a:schemeClr val="bg2">
                    <a:lumMod val="10000"/>
                  </a:schemeClr>
                </a:solidFill>
                <a:latin typeface="Arial" panose="020B0604020202020204" pitchFamily="34" charset="0"/>
                <a:cs typeface="Arial" panose="020B0604020202020204" pitchFamily="34" charset="0"/>
              </a:rPr>
              <a:t>EUR/ gadā</a:t>
            </a:r>
          </a:p>
          <a:p>
            <a:pPr algn="ctr"/>
            <a:r>
              <a:rPr lang="lv-LV" b="1" dirty="0">
                <a:solidFill>
                  <a:schemeClr val="bg2">
                    <a:lumMod val="10000"/>
                  </a:schemeClr>
                </a:solidFill>
                <a:latin typeface="Arial" panose="020B0604020202020204" pitchFamily="34" charset="0"/>
                <a:cs typeface="Arial" panose="020B0604020202020204" pitchFamily="34" charset="0"/>
              </a:rPr>
              <a:t>PVN ieņēmumos</a:t>
            </a:r>
          </a:p>
        </p:txBody>
      </p:sp>
      <p:sp>
        <p:nvSpPr>
          <p:cNvPr id="22" name="TextBox 21">
            <a:extLst>
              <a:ext uri="{FF2B5EF4-FFF2-40B4-BE49-F238E27FC236}">
                <a16:creationId xmlns:a16="http://schemas.microsoft.com/office/drawing/2014/main" id="{FBA63459-ED0B-48A2-8D6A-E1A645AFE185}"/>
              </a:ext>
            </a:extLst>
          </p:cNvPr>
          <p:cNvSpPr txBox="1"/>
          <p:nvPr/>
        </p:nvSpPr>
        <p:spPr>
          <a:xfrm>
            <a:off x="558380" y="537904"/>
            <a:ext cx="6169152" cy="369332"/>
          </a:xfrm>
          <a:prstGeom prst="rect">
            <a:avLst/>
          </a:prstGeom>
          <a:noFill/>
        </p:spPr>
        <p:txBody>
          <a:bodyPr wrap="square">
            <a:spAutoFit/>
          </a:bodyPr>
          <a:lstStyle/>
          <a:p>
            <a:r>
              <a:rPr lang="en-US" b="1" dirty="0" err="1">
                <a:solidFill>
                  <a:schemeClr val="bg2">
                    <a:lumMod val="10000"/>
                  </a:schemeClr>
                </a:solidFill>
              </a:rPr>
              <a:t>Rezumējums</a:t>
            </a:r>
            <a:endParaRPr lang="en-US" b="1" dirty="0">
              <a:solidFill>
                <a:schemeClr val="bg2">
                  <a:lumMod val="10000"/>
                </a:schemeClr>
              </a:solidFill>
            </a:endParaRPr>
          </a:p>
        </p:txBody>
      </p:sp>
      <p:sp>
        <p:nvSpPr>
          <p:cNvPr id="23" name="Rectangle 22">
            <a:extLst>
              <a:ext uri="{FF2B5EF4-FFF2-40B4-BE49-F238E27FC236}">
                <a16:creationId xmlns:a16="http://schemas.microsoft.com/office/drawing/2014/main" id="{81699187-516B-4DB6-B970-DA8C10C92DDB}"/>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pic>
        <p:nvPicPr>
          <p:cNvPr id="12" name="Graphic 11">
            <a:extLst>
              <a:ext uri="{FF2B5EF4-FFF2-40B4-BE49-F238E27FC236}">
                <a16:creationId xmlns:a16="http://schemas.microsoft.com/office/drawing/2014/main" id="{3EF6AF57-404D-AE45-9180-B9206CF421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315774" y="1705734"/>
            <a:ext cx="3597692" cy="4596094"/>
          </a:xfrm>
          <a:prstGeom prst="rect">
            <a:avLst/>
          </a:prstGeom>
        </p:spPr>
      </p:pic>
      <p:sp>
        <p:nvSpPr>
          <p:cNvPr id="13" name="TextBox 12">
            <a:extLst>
              <a:ext uri="{FF2B5EF4-FFF2-40B4-BE49-F238E27FC236}">
                <a16:creationId xmlns:a16="http://schemas.microsoft.com/office/drawing/2014/main" id="{092534BB-B383-A446-930D-C7DDC92818AB}"/>
              </a:ext>
            </a:extLst>
          </p:cNvPr>
          <p:cNvSpPr txBox="1"/>
          <p:nvPr/>
        </p:nvSpPr>
        <p:spPr>
          <a:xfrm>
            <a:off x="4155489" y="1547946"/>
            <a:ext cx="3956733" cy="4555093"/>
          </a:xfrm>
          <a:prstGeom prst="rect">
            <a:avLst/>
          </a:prstGeom>
          <a:noFill/>
        </p:spPr>
        <p:txBody>
          <a:bodyPr wrap="square">
            <a:spAutoFit/>
          </a:bodyPr>
          <a:lstStyle/>
          <a:p>
            <a:pPr algn="ctr"/>
            <a:r>
              <a:rPr lang="en-LV" sz="4000" b="1" dirty="0">
                <a:solidFill>
                  <a:schemeClr val="bg2">
                    <a:lumMod val="10000"/>
                  </a:schemeClr>
                </a:solidFill>
                <a:latin typeface="Arial" panose="020B0604020202020204" pitchFamily="34" charset="0"/>
                <a:cs typeface="Arial" panose="020B0604020202020204" pitchFamily="34" charset="0"/>
              </a:rPr>
              <a:t>-</a:t>
            </a:r>
            <a:r>
              <a:rPr lang="lv-LV" sz="4000" b="1" dirty="0">
                <a:solidFill>
                  <a:schemeClr val="bg2">
                    <a:lumMod val="10000"/>
                  </a:schemeClr>
                </a:solidFill>
                <a:latin typeface="Arial" panose="020B0604020202020204" pitchFamily="34" charset="0"/>
                <a:cs typeface="Arial" panose="020B0604020202020204" pitchFamily="34" charset="0"/>
              </a:rPr>
              <a:t> </a:t>
            </a:r>
            <a:r>
              <a:rPr lang="en-LV" sz="4000" b="1" dirty="0">
                <a:solidFill>
                  <a:schemeClr val="bg2">
                    <a:lumMod val="10000"/>
                  </a:schemeClr>
                </a:solidFill>
                <a:latin typeface="Arial" panose="020B0604020202020204" pitchFamily="34" charset="0"/>
                <a:cs typeface="Arial" panose="020B0604020202020204" pitchFamily="34" charset="0"/>
              </a:rPr>
              <a:t>11,7%</a:t>
            </a:r>
            <a:endParaRPr lang="lv-LV" sz="4000" b="1" dirty="0">
              <a:solidFill>
                <a:schemeClr val="bg2">
                  <a:lumMod val="10000"/>
                </a:schemeClr>
              </a:solidFill>
              <a:latin typeface="Arial" panose="020B0604020202020204" pitchFamily="34" charset="0"/>
              <a:cs typeface="Arial" panose="020B0604020202020204" pitchFamily="34" charset="0"/>
            </a:endParaRPr>
          </a:p>
          <a:p>
            <a:pPr algn="ctr"/>
            <a:r>
              <a:rPr lang="en-LV" b="1" dirty="0">
                <a:solidFill>
                  <a:schemeClr val="bg2">
                    <a:lumMod val="10000"/>
                  </a:schemeClr>
                </a:solidFill>
                <a:latin typeface="Arial" panose="020B0604020202020204" pitchFamily="34" charset="0"/>
                <a:cs typeface="Arial" panose="020B0604020202020204" pitchFamily="34" charset="0"/>
              </a:rPr>
              <a:t>cenas</a:t>
            </a:r>
          </a:p>
          <a:p>
            <a:pPr algn="ctr"/>
            <a:endParaRPr lang="en-LV" sz="4000" b="1" dirty="0">
              <a:solidFill>
                <a:schemeClr val="bg2">
                  <a:lumMod val="10000"/>
                </a:schemeClr>
              </a:solidFill>
              <a:latin typeface="Arial" panose="020B0604020202020204" pitchFamily="34" charset="0"/>
              <a:cs typeface="Arial" panose="020B0604020202020204" pitchFamily="34" charset="0"/>
            </a:endParaRPr>
          </a:p>
          <a:p>
            <a:pPr algn="ctr"/>
            <a:r>
              <a:rPr lang="en-LV" sz="4000" b="1" dirty="0">
                <a:solidFill>
                  <a:schemeClr val="bg2">
                    <a:lumMod val="10000"/>
                  </a:schemeClr>
                </a:solidFill>
                <a:latin typeface="Arial" panose="020B0604020202020204" pitchFamily="34" charset="0"/>
                <a:cs typeface="Arial" panose="020B0604020202020204" pitchFamily="34" charset="0"/>
              </a:rPr>
              <a:t>65,5</a:t>
            </a:r>
            <a:endParaRPr lang="lv-LV" sz="4000" b="1" dirty="0">
              <a:solidFill>
                <a:schemeClr val="bg2">
                  <a:lumMod val="10000"/>
                </a:schemeClr>
              </a:solidFill>
              <a:latin typeface="Arial" panose="020B0604020202020204" pitchFamily="34" charset="0"/>
              <a:cs typeface="Arial" panose="020B0604020202020204" pitchFamily="34" charset="0"/>
            </a:endParaRPr>
          </a:p>
          <a:p>
            <a:pPr algn="ctr"/>
            <a:r>
              <a:rPr lang="en-LV" b="1" dirty="0">
                <a:solidFill>
                  <a:schemeClr val="bg2">
                    <a:lumMod val="10000"/>
                  </a:schemeClr>
                </a:solidFill>
                <a:latin typeface="Arial" panose="020B0604020202020204" pitchFamily="34" charset="0"/>
                <a:cs typeface="Arial" panose="020B0604020202020204" pitchFamily="34" charset="0"/>
              </a:rPr>
              <a:t>EUR/gadā</a:t>
            </a:r>
            <a:endParaRPr lang="lv-LV" b="1" dirty="0">
              <a:solidFill>
                <a:schemeClr val="bg2">
                  <a:lumMod val="10000"/>
                </a:schemeClr>
              </a:solidFill>
              <a:latin typeface="Arial" panose="020B0604020202020204" pitchFamily="34" charset="0"/>
              <a:cs typeface="Arial" panose="020B0604020202020204" pitchFamily="34" charset="0"/>
            </a:endParaRPr>
          </a:p>
          <a:p>
            <a:pPr algn="ctr"/>
            <a:r>
              <a:rPr lang="en-US" b="1" dirty="0">
                <a:solidFill>
                  <a:schemeClr val="bg2">
                    <a:lumMod val="10000"/>
                  </a:schemeClr>
                </a:solidFill>
                <a:latin typeface="Arial" panose="020B0604020202020204" pitchFamily="34" charset="0"/>
                <a:cs typeface="Arial" panose="020B0604020202020204" pitchFamily="34" charset="0"/>
              </a:rPr>
              <a:t>I</a:t>
            </a:r>
            <a:r>
              <a:rPr lang="en-LV" b="1" dirty="0">
                <a:solidFill>
                  <a:schemeClr val="bg2">
                    <a:lumMod val="10000"/>
                  </a:schemeClr>
                </a:solidFill>
                <a:latin typeface="Arial" panose="020B0604020202020204" pitchFamily="34" charset="0"/>
                <a:cs typeface="Arial" panose="020B0604020202020204" pitchFamily="34" charset="0"/>
              </a:rPr>
              <a:t>etaupījums</a:t>
            </a:r>
            <a:endParaRPr lang="lv-LV" b="1" dirty="0">
              <a:solidFill>
                <a:schemeClr val="bg2">
                  <a:lumMod val="10000"/>
                </a:schemeClr>
              </a:solidFill>
              <a:latin typeface="Arial" panose="020B0604020202020204" pitchFamily="34" charset="0"/>
              <a:cs typeface="Arial" panose="020B0604020202020204" pitchFamily="34" charset="0"/>
            </a:endParaRPr>
          </a:p>
          <a:p>
            <a:pPr algn="ctr"/>
            <a:r>
              <a:rPr lang="en-LV" b="1" dirty="0">
                <a:solidFill>
                  <a:schemeClr val="bg2">
                    <a:lumMod val="10000"/>
                  </a:schemeClr>
                </a:solidFill>
                <a:latin typeface="Arial" panose="020B0604020202020204" pitchFamily="34" charset="0"/>
                <a:cs typeface="Arial" panose="020B0604020202020204" pitchFamily="34" charset="0"/>
              </a:rPr>
              <a:t>mājsaimniecībai</a:t>
            </a:r>
          </a:p>
          <a:p>
            <a:pPr algn="ctr"/>
            <a:endParaRPr lang="en-LV" sz="4000" b="1" dirty="0">
              <a:solidFill>
                <a:schemeClr val="bg2">
                  <a:lumMod val="10000"/>
                </a:schemeClr>
              </a:solidFill>
              <a:latin typeface="Arial" panose="020B0604020202020204" pitchFamily="34" charset="0"/>
              <a:cs typeface="Arial" panose="020B0604020202020204" pitchFamily="34" charset="0"/>
              <a:sym typeface="Wingdings" pitchFamily="2" charset="2"/>
            </a:endParaRPr>
          </a:p>
          <a:p>
            <a:pPr algn="ctr"/>
            <a:r>
              <a:rPr lang="en-LV" sz="4000" b="1" dirty="0">
                <a:solidFill>
                  <a:schemeClr val="bg2">
                    <a:lumMod val="10000"/>
                  </a:schemeClr>
                </a:solidFill>
                <a:latin typeface="Arial" panose="020B0604020202020204" pitchFamily="34" charset="0"/>
                <a:cs typeface="Arial" panose="020B0604020202020204" pitchFamily="34" charset="0"/>
                <a:sym typeface="Wingdings" pitchFamily="2" charset="2"/>
              </a:rPr>
              <a:t>+</a:t>
            </a:r>
            <a:r>
              <a:rPr lang="lv-LV" sz="4000" b="1" dirty="0">
                <a:solidFill>
                  <a:schemeClr val="bg2">
                    <a:lumMod val="10000"/>
                  </a:schemeClr>
                </a:solidFill>
                <a:latin typeface="Arial" panose="020B0604020202020204" pitchFamily="34" charset="0"/>
                <a:cs typeface="Arial" panose="020B0604020202020204" pitchFamily="34" charset="0"/>
                <a:sym typeface="Wingdings" pitchFamily="2" charset="2"/>
              </a:rPr>
              <a:t> </a:t>
            </a:r>
            <a:r>
              <a:rPr lang="en-LV" sz="4000" b="1" dirty="0">
                <a:solidFill>
                  <a:schemeClr val="bg2">
                    <a:lumMod val="10000"/>
                  </a:schemeClr>
                </a:solidFill>
                <a:latin typeface="Arial" panose="020B0604020202020204" pitchFamily="34" charset="0"/>
                <a:cs typeface="Arial" panose="020B0604020202020204" pitchFamily="34" charset="0"/>
                <a:sym typeface="Wingdings" pitchFamily="2" charset="2"/>
              </a:rPr>
              <a:t>5%</a:t>
            </a:r>
            <a:endParaRPr lang="lv-LV" sz="4000" b="1" dirty="0">
              <a:solidFill>
                <a:schemeClr val="bg2">
                  <a:lumMod val="10000"/>
                </a:schemeClr>
              </a:solidFill>
              <a:latin typeface="Arial" panose="020B0604020202020204" pitchFamily="34" charset="0"/>
              <a:cs typeface="Arial" panose="020B0604020202020204" pitchFamily="34" charset="0"/>
              <a:sym typeface="Wingdings" pitchFamily="2" charset="2"/>
            </a:endParaRPr>
          </a:p>
          <a:p>
            <a:pPr algn="ctr"/>
            <a:r>
              <a:rPr lang="en-LV" b="1" dirty="0">
                <a:solidFill>
                  <a:schemeClr val="bg2">
                    <a:lumMod val="10000"/>
                  </a:schemeClr>
                </a:solidFill>
                <a:latin typeface="Arial" panose="020B0604020202020204" pitchFamily="34" charset="0"/>
                <a:cs typeface="Arial" panose="020B0604020202020204" pitchFamily="34" charset="0"/>
                <a:sym typeface="Wingdings" pitchFamily="2" charset="2"/>
              </a:rPr>
              <a:t>patēriņš</a:t>
            </a:r>
          </a:p>
        </p:txBody>
      </p:sp>
      <p:pic>
        <p:nvPicPr>
          <p:cNvPr id="16" name="Graphic 15">
            <a:extLst>
              <a:ext uri="{FF2B5EF4-FFF2-40B4-BE49-F238E27FC236}">
                <a16:creationId xmlns:a16="http://schemas.microsoft.com/office/drawing/2014/main" id="{C7B08672-9542-4BE7-90A1-D08BA8335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079" y="1647058"/>
            <a:ext cx="3597692" cy="4596094"/>
          </a:xfrm>
          <a:prstGeom prst="rect">
            <a:avLst/>
          </a:prstGeom>
        </p:spPr>
      </p:pic>
      <p:sp>
        <p:nvSpPr>
          <p:cNvPr id="17" name="TextBox 16">
            <a:extLst>
              <a:ext uri="{FF2B5EF4-FFF2-40B4-BE49-F238E27FC236}">
                <a16:creationId xmlns:a16="http://schemas.microsoft.com/office/drawing/2014/main" id="{4F190AD6-247F-4ACC-BA1F-0E6C114344EC}"/>
              </a:ext>
            </a:extLst>
          </p:cNvPr>
          <p:cNvSpPr txBox="1"/>
          <p:nvPr/>
        </p:nvSpPr>
        <p:spPr>
          <a:xfrm>
            <a:off x="274361" y="1662902"/>
            <a:ext cx="3956733" cy="3647152"/>
          </a:xfrm>
          <a:prstGeom prst="rect">
            <a:avLst/>
          </a:prstGeom>
          <a:noFill/>
        </p:spPr>
        <p:txBody>
          <a:bodyPr wrap="square">
            <a:spAutoFit/>
          </a:bodyPr>
          <a:lstStyle/>
          <a:p>
            <a:pPr algn="ctr"/>
            <a:r>
              <a:rPr lang="en-LV" sz="7700" b="1" dirty="0">
                <a:solidFill>
                  <a:schemeClr val="bg2">
                    <a:lumMod val="10000"/>
                  </a:schemeClr>
                </a:solidFill>
                <a:latin typeface="Arial" panose="020B0604020202020204" pitchFamily="34" charset="0"/>
                <a:cs typeface="Arial" panose="020B0604020202020204" pitchFamily="34" charset="0"/>
              </a:rPr>
              <a:t>PVN 21%</a:t>
            </a:r>
            <a:endParaRPr lang="lv-LV" sz="7700" b="1" dirty="0">
              <a:solidFill>
                <a:schemeClr val="bg2">
                  <a:lumMod val="10000"/>
                </a:schemeClr>
              </a:solidFill>
              <a:latin typeface="Arial" panose="020B0604020202020204" pitchFamily="34" charset="0"/>
              <a:cs typeface="Arial" panose="020B0604020202020204" pitchFamily="34" charset="0"/>
            </a:endParaRPr>
          </a:p>
          <a:p>
            <a:pPr algn="ctr"/>
            <a:r>
              <a:rPr lang="en-LV" sz="7700" b="1" dirty="0">
                <a:solidFill>
                  <a:schemeClr val="bg2">
                    <a:lumMod val="10000"/>
                  </a:schemeClr>
                </a:solidFill>
                <a:latin typeface="Arial" panose="020B0604020202020204" pitchFamily="34" charset="0"/>
                <a:cs typeface="Arial" panose="020B0604020202020204" pitchFamily="34" charset="0"/>
                <a:sym typeface="Wingdings" pitchFamily="2" charset="2"/>
              </a:rPr>
              <a:t>5%</a:t>
            </a:r>
          </a:p>
        </p:txBody>
      </p:sp>
    </p:spTree>
    <p:extLst>
      <p:ext uri="{BB962C8B-B14F-4D97-AF65-F5344CB8AC3E}">
        <p14:creationId xmlns:p14="http://schemas.microsoft.com/office/powerpoint/2010/main" val="215244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riding, person, wave&#10;&#10;Description automatically generated">
            <a:extLst>
              <a:ext uri="{FF2B5EF4-FFF2-40B4-BE49-F238E27FC236}">
                <a16:creationId xmlns:a16="http://schemas.microsoft.com/office/drawing/2014/main" id="{13091425-FFA8-42FA-8129-B5F941CDC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7" name="Rectangle 6">
            <a:extLst>
              <a:ext uri="{FF2B5EF4-FFF2-40B4-BE49-F238E27FC236}">
                <a16:creationId xmlns:a16="http://schemas.microsoft.com/office/drawing/2014/main" id="{F55D44CC-2AA5-4087-BF82-87D437E892BC}"/>
              </a:ext>
            </a:extLst>
          </p:cNvPr>
          <p:cNvSpPr/>
          <p:nvPr/>
        </p:nvSpPr>
        <p:spPr>
          <a:xfrm>
            <a:off x="-75824" y="-263387"/>
            <a:ext cx="12343649" cy="7384774"/>
          </a:xfrm>
          <a:prstGeom prst="rect">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BA63459-ED0B-48A2-8D6A-E1A645AFE185}"/>
              </a:ext>
            </a:extLst>
          </p:cNvPr>
          <p:cNvSpPr txBox="1"/>
          <p:nvPr/>
        </p:nvSpPr>
        <p:spPr>
          <a:xfrm>
            <a:off x="558380" y="537904"/>
            <a:ext cx="6169152" cy="369332"/>
          </a:xfrm>
          <a:prstGeom prst="rect">
            <a:avLst/>
          </a:prstGeom>
          <a:noFill/>
        </p:spPr>
        <p:txBody>
          <a:bodyPr wrap="square">
            <a:spAutoFit/>
          </a:bodyPr>
          <a:lstStyle/>
          <a:p>
            <a:r>
              <a:rPr lang="en-US" b="1" dirty="0" err="1">
                <a:solidFill>
                  <a:schemeClr val="bg2">
                    <a:lumMod val="10000"/>
                  </a:schemeClr>
                </a:solidFill>
              </a:rPr>
              <a:t>Rezumējums</a:t>
            </a:r>
            <a:endParaRPr lang="en-US" b="1" dirty="0">
              <a:solidFill>
                <a:schemeClr val="bg2">
                  <a:lumMod val="10000"/>
                </a:schemeClr>
              </a:solidFill>
            </a:endParaRPr>
          </a:p>
        </p:txBody>
      </p:sp>
      <p:sp>
        <p:nvSpPr>
          <p:cNvPr id="23" name="Rectangle 22">
            <a:extLst>
              <a:ext uri="{FF2B5EF4-FFF2-40B4-BE49-F238E27FC236}">
                <a16:creationId xmlns:a16="http://schemas.microsoft.com/office/drawing/2014/main" id="{81699187-516B-4DB6-B970-DA8C10C92DDB}"/>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4" name="TextBox 13">
            <a:extLst>
              <a:ext uri="{FF2B5EF4-FFF2-40B4-BE49-F238E27FC236}">
                <a16:creationId xmlns:a16="http://schemas.microsoft.com/office/drawing/2014/main" id="{32D91CD0-BB3B-A14D-B9AD-B2EE50A3B690}"/>
              </a:ext>
            </a:extLst>
          </p:cNvPr>
          <p:cNvSpPr txBox="1"/>
          <p:nvPr/>
        </p:nvSpPr>
        <p:spPr>
          <a:xfrm>
            <a:off x="613503" y="1369503"/>
            <a:ext cx="8414729" cy="1754326"/>
          </a:xfrm>
          <a:prstGeom prst="rect">
            <a:avLst/>
          </a:prstGeom>
          <a:noFill/>
        </p:spPr>
        <p:txBody>
          <a:bodyPr wrap="square">
            <a:spAutoFit/>
          </a:bodyPr>
          <a:lstStyle/>
          <a:p>
            <a:r>
              <a:rPr lang="en-LV" sz="3600" b="1" dirty="0">
                <a:solidFill>
                  <a:schemeClr val="bg2">
                    <a:lumMod val="10000"/>
                  </a:schemeClr>
                </a:solidFill>
                <a:highlight>
                  <a:srgbClr val="FFFF00"/>
                </a:highlight>
              </a:rPr>
              <a:t>TĀ NAV DĀRGA DĀVANA, BET VISAPTVEROŠS EKONOMIKAS STIMULS</a:t>
            </a:r>
            <a:endParaRPr lang="en-LV" sz="2400" b="1" dirty="0">
              <a:solidFill>
                <a:schemeClr val="bg2">
                  <a:lumMod val="10000"/>
                </a:schemeClr>
              </a:solidFill>
              <a:highlight>
                <a:srgbClr val="FFFF00"/>
              </a:highlight>
            </a:endParaRPr>
          </a:p>
        </p:txBody>
      </p:sp>
      <p:sp>
        <p:nvSpPr>
          <p:cNvPr id="5" name="TextBox 4">
            <a:extLst>
              <a:ext uri="{FF2B5EF4-FFF2-40B4-BE49-F238E27FC236}">
                <a16:creationId xmlns:a16="http://schemas.microsoft.com/office/drawing/2014/main" id="{9B06EDEA-15A8-6C44-8BF7-E30552E5FF80}"/>
              </a:ext>
            </a:extLst>
          </p:cNvPr>
          <p:cNvSpPr txBox="1"/>
          <p:nvPr/>
        </p:nvSpPr>
        <p:spPr>
          <a:xfrm>
            <a:off x="8237913" y="6129448"/>
            <a:ext cx="3954087" cy="830997"/>
          </a:xfrm>
          <a:prstGeom prst="rect">
            <a:avLst/>
          </a:prstGeom>
          <a:noFill/>
        </p:spPr>
        <p:txBody>
          <a:bodyPr wrap="square" rtlCol="0">
            <a:spAutoFit/>
          </a:bodyPr>
          <a:lstStyle/>
          <a:p>
            <a:r>
              <a:rPr lang="en-LV" sz="1200" dirty="0">
                <a:solidFill>
                  <a:schemeClr val="bg2">
                    <a:lumMod val="10000"/>
                  </a:schemeClr>
                </a:solidFill>
                <a:latin typeface="Arial" panose="020B0604020202020204" pitchFamily="34" charset="0"/>
                <a:cs typeface="Arial" panose="020B0604020202020204" pitchFamily="34" charset="0"/>
              </a:rPr>
              <a:t>Avots: </a:t>
            </a:r>
            <a:r>
              <a:rPr lang="lv-LV" sz="1200" u="sng" dirty="0">
                <a:latin typeface="Arial" panose="020B0604020202020204" pitchFamily="34" charset="0"/>
                <a:cs typeface="Arial" panose="020B0604020202020204" pitchFamily="34" charset="0"/>
                <a:hlinkClick r:id="rId4" tooltip="https://newseu.cgtn.com/news/2020-06-04/Germany-agrees-on-146-billion-stimulus-to-save-economy-in-recession-R3ipqC8PXa/index.html"/>
              </a:rPr>
              <a:t>https://newseu.cgtn.com/news/2020-06-04/Germany-agrees-on-146-billion-stimulus-to-save-economy-in-recession-R3ipqC8PXa/index.html</a:t>
            </a:r>
            <a:endParaRPr lang="lv-LV" sz="1200" dirty="0">
              <a:latin typeface="Arial" panose="020B0604020202020204" pitchFamily="34" charset="0"/>
              <a:cs typeface="Arial" panose="020B0604020202020204" pitchFamily="34" charset="0"/>
            </a:endParaRPr>
          </a:p>
          <a:p>
            <a:pPr algn="l"/>
            <a:endParaRPr lang="en-LV" sz="1200" b="1" dirty="0">
              <a:solidFill>
                <a:srgbClr val="FFDC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18D64A-58E1-3D4A-ADCE-88211EF3F7C3}"/>
              </a:ext>
            </a:extLst>
          </p:cNvPr>
          <p:cNvSpPr txBox="1"/>
          <p:nvPr/>
        </p:nvSpPr>
        <p:spPr>
          <a:xfrm>
            <a:off x="3087567" y="3173161"/>
            <a:ext cx="5940665" cy="1938992"/>
          </a:xfrm>
          <a:prstGeom prst="rect">
            <a:avLst/>
          </a:prstGeom>
          <a:noFill/>
        </p:spPr>
        <p:txBody>
          <a:bodyPr wrap="square" rtlCol="0">
            <a:spAutoFit/>
          </a:bodyPr>
          <a:lstStyle/>
          <a:p>
            <a:r>
              <a:rPr lang="en-GB" sz="2400" b="1" dirty="0">
                <a:solidFill>
                  <a:schemeClr val="bg2">
                    <a:lumMod val="10000"/>
                  </a:schemeClr>
                </a:solidFill>
              </a:rPr>
              <a:t>”</a:t>
            </a:r>
            <a:r>
              <a:rPr lang="lv-LV" sz="2400" b="1" dirty="0">
                <a:solidFill>
                  <a:schemeClr val="bg2">
                    <a:lumMod val="10000"/>
                  </a:schemeClr>
                </a:solidFill>
              </a:rPr>
              <a:t>Tas nozīmē, ka patēriņš tiks stimulēts un to var izdarīt sociāli taisnīgā veidā, jo PVN maksā visi. Mēs ceram, ka šis plašais pasākums reanimēs ekonomiku kopumā,»</a:t>
            </a:r>
            <a:endParaRPr lang="en-GB" sz="2400" b="1" dirty="0">
              <a:solidFill>
                <a:schemeClr val="bg2">
                  <a:lumMod val="10000"/>
                </a:schemeClr>
              </a:solidFill>
            </a:endParaRPr>
          </a:p>
        </p:txBody>
      </p:sp>
      <p:sp>
        <p:nvSpPr>
          <p:cNvPr id="11" name="TextBox 10">
            <a:extLst>
              <a:ext uri="{FF2B5EF4-FFF2-40B4-BE49-F238E27FC236}">
                <a16:creationId xmlns:a16="http://schemas.microsoft.com/office/drawing/2014/main" id="{1B5FF8C8-D898-4AC2-9A92-748EE374717F}"/>
              </a:ext>
            </a:extLst>
          </p:cNvPr>
          <p:cNvSpPr txBox="1"/>
          <p:nvPr/>
        </p:nvSpPr>
        <p:spPr>
          <a:xfrm>
            <a:off x="3067086" y="5110210"/>
            <a:ext cx="6186668" cy="923330"/>
          </a:xfrm>
          <a:prstGeom prst="rect">
            <a:avLst/>
          </a:prstGeom>
          <a:noFill/>
        </p:spPr>
        <p:txBody>
          <a:bodyPr wrap="square">
            <a:spAutoFit/>
          </a:bodyPr>
          <a:lstStyle/>
          <a:p>
            <a:r>
              <a:rPr lang="lv-LV" dirty="0">
                <a:solidFill>
                  <a:schemeClr val="bg2">
                    <a:lumMod val="10000"/>
                  </a:schemeClr>
                </a:solidFill>
              </a:rPr>
              <a:t>sacīja </a:t>
            </a:r>
            <a:r>
              <a:rPr lang="lv-LV" dirty="0">
                <a:solidFill>
                  <a:schemeClr val="bg2">
                    <a:lumMod val="10000"/>
                  </a:schemeClr>
                </a:solidFill>
                <a:highlight>
                  <a:srgbClr val="FFFF00"/>
                </a:highlight>
              </a:rPr>
              <a:t>Angela Merkele komentējot Vācijas valdības vienošanos samazināt PVN</a:t>
            </a:r>
            <a:r>
              <a:rPr lang="lv-LV" dirty="0">
                <a:solidFill>
                  <a:schemeClr val="bg2">
                    <a:lumMod val="10000"/>
                  </a:schemeClr>
                </a:solidFill>
              </a:rPr>
              <a:t>, lai paātrinātu ekonomikas atgūšanos pēc koronavīrusa ietekmes.</a:t>
            </a:r>
            <a:endParaRPr lang="en-US" dirty="0"/>
          </a:p>
        </p:txBody>
      </p:sp>
      <p:pic>
        <p:nvPicPr>
          <p:cNvPr id="1026" name="Picture 2">
            <a:extLst>
              <a:ext uri="{FF2B5EF4-FFF2-40B4-BE49-F238E27FC236}">
                <a16:creationId xmlns:a16="http://schemas.microsoft.com/office/drawing/2014/main" id="{A7145DF8-E9E6-4021-B420-4C8504DD7F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40" t="-289" r="20517" b="289"/>
          <a:stretch/>
        </p:blipFill>
        <p:spPr bwMode="auto">
          <a:xfrm>
            <a:off x="706103" y="3316584"/>
            <a:ext cx="2130544" cy="2184159"/>
          </a:xfrm>
          <a:prstGeom prst="ellipse">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534CF176-9221-43CD-BBDA-40DF7E00AD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0476" y="1122679"/>
            <a:ext cx="3597692" cy="4596094"/>
          </a:xfrm>
          <a:prstGeom prst="rect">
            <a:avLst/>
          </a:prstGeom>
        </p:spPr>
      </p:pic>
    </p:spTree>
    <p:extLst>
      <p:ext uri="{BB962C8B-B14F-4D97-AF65-F5344CB8AC3E}">
        <p14:creationId xmlns:p14="http://schemas.microsoft.com/office/powerpoint/2010/main" val="160488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F75F5A-D364-41AB-9914-6CA30240A01D}"/>
              </a:ext>
            </a:extLst>
          </p:cNvPr>
          <p:cNvPicPr>
            <a:picLocks noChangeAspect="1"/>
          </p:cNvPicPr>
          <p:nvPr/>
        </p:nvPicPr>
        <p:blipFill rotWithShape="1">
          <a:blip r:embed="rId2">
            <a:extLst>
              <a:ext uri="{28A0092B-C50C-407E-A947-70E740481C1C}">
                <a14:useLocalDpi xmlns:a14="http://schemas.microsoft.com/office/drawing/2010/main" val="0"/>
              </a:ext>
            </a:extLst>
          </a:blip>
          <a:srcRect l="1026" t="8677" r="1026" b="8677"/>
          <a:stretch/>
        </p:blipFill>
        <p:spPr>
          <a:xfrm>
            <a:off x="-1" y="0"/>
            <a:ext cx="12192001" cy="6858000"/>
          </a:xfrm>
          <a:prstGeom prst="rect">
            <a:avLst/>
          </a:prstGeom>
        </p:spPr>
      </p:pic>
      <p:sp>
        <p:nvSpPr>
          <p:cNvPr id="10" name="Text Placeholder 9">
            <a:extLst>
              <a:ext uri="{FF2B5EF4-FFF2-40B4-BE49-F238E27FC236}">
                <a16:creationId xmlns:a16="http://schemas.microsoft.com/office/drawing/2014/main" id="{2C61FADC-32C6-48C8-A663-BE4FF9C6C13D}"/>
              </a:ext>
            </a:extLst>
          </p:cNvPr>
          <p:cNvSpPr>
            <a:spLocks noGrp="1"/>
          </p:cNvSpPr>
          <p:nvPr>
            <p:ph type="body" sz="quarter" idx="13"/>
          </p:nvPr>
        </p:nvSpPr>
        <p:spPr>
          <a:xfrm>
            <a:off x="558380" y="3199564"/>
            <a:ext cx="6897497" cy="1789112"/>
          </a:xfrm>
        </p:spPr>
        <p:txBody>
          <a:bodyPr/>
          <a:lstStyle/>
          <a:p>
            <a:pPr algn="l"/>
            <a:r>
              <a:rPr lang="en-LV" sz="4800" b="1" dirty="0">
                <a:solidFill>
                  <a:srgbClr val="FFEC00"/>
                </a:solidFill>
                <a:latin typeface="Arial" panose="020B0604020202020204" pitchFamily="34" charset="0"/>
                <a:cs typeface="Arial" panose="020B0604020202020204" pitchFamily="34" charset="0"/>
              </a:rPr>
              <a:t>PALDIES!</a:t>
            </a:r>
          </a:p>
          <a:p>
            <a:pPr algn="l"/>
            <a:r>
              <a:rPr lang="en-LV" sz="4800" b="1" dirty="0">
                <a:solidFill>
                  <a:srgbClr val="FFEC00"/>
                </a:solidFill>
                <a:latin typeface="Arial" panose="020B0604020202020204" pitchFamily="34" charset="0"/>
                <a:cs typeface="Arial" panose="020B0604020202020204" pitchFamily="34" charset="0"/>
              </a:rPr>
              <a:t>KO TEIKSIET?</a:t>
            </a:r>
          </a:p>
        </p:txBody>
      </p:sp>
      <p:sp>
        <p:nvSpPr>
          <p:cNvPr id="6" name="TextBox 5">
            <a:extLst>
              <a:ext uri="{FF2B5EF4-FFF2-40B4-BE49-F238E27FC236}">
                <a16:creationId xmlns:a16="http://schemas.microsoft.com/office/drawing/2014/main" id="{794CDE22-CC35-4E0A-81CC-C2EC90EE17A7}"/>
              </a:ext>
            </a:extLst>
          </p:cNvPr>
          <p:cNvSpPr txBox="1"/>
          <p:nvPr/>
        </p:nvSpPr>
        <p:spPr>
          <a:xfrm>
            <a:off x="558380" y="4936050"/>
            <a:ext cx="3330332" cy="1477328"/>
          </a:xfrm>
          <a:prstGeom prst="rect">
            <a:avLst/>
          </a:prstGeom>
          <a:noFill/>
        </p:spPr>
        <p:txBody>
          <a:bodyPr wrap="square">
            <a:spAutoFit/>
          </a:bodyPr>
          <a:lstStyle/>
          <a:p>
            <a:r>
              <a:rPr lang="lv-LV" b="1" dirty="0">
                <a:solidFill>
                  <a:srgbClr val="FFEC00"/>
                </a:solidFill>
              </a:rPr>
              <a:t>Latvijas Piensaimnieku centrālās savienības iniciatīva</a:t>
            </a:r>
          </a:p>
          <a:p>
            <a:endParaRPr lang="lv-LV" b="1" dirty="0">
              <a:solidFill>
                <a:srgbClr val="FFEC00"/>
              </a:solidFill>
            </a:endParaRPr>
          </a:p>
          <a:p>
            <a:endParaRPr lang="lv-LV" dirty="0">
              <a:solidFill>
                <a:srgbClr val="FFEC00"/>
              </a:solidFill>
            </a:endParaRPr>
          </a:p>
        </p:txBody>
      </p:sp>
      <p:pic>
        <p:nvPicPr>
          <p:cNvPr id="7" name="Graphic 6">
            <a:extLst>
              <a:ext uri="{FF2B5EF4-FFF2-40B4-BE49-F238E27FC236}">
                <a16:creationId xmlns:a16="http://schemas.microsoft.com/office/drawing/2014/main" id="{2DD3E3B7-A897-4952-857A-3E96292F4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7465" y="1145862"/>
            <a:ext cx="3597692" cy="4596094"/>
          </a:xfrm>
          <a:prstGeom prst="rect">
            <a:avLst/>
          </a:prstGeom>
        </p:spPr>
      </p:pic>
    </p:spTree>
    <p:extLst>
      <p:ext uri="{BB962C8B-B14F-4D97-AF65-F5344CB8AC3E}">
        <p14:creationId xmlns:p14="http://schemas.microsoft.com/office/powerpoint/2010/main" val="421444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riding, person, wave&#10;&#10;Description automatically generated">
            <a:extLst>
              <a:ext uri="{FF2B5EF4-FFF2-40B4-BE49-F238E27FC236}">
                <a16:creationId xmlns:a16="http://schemas.microsoft.com/office/drawing/2014/main" id="{13091425-FFA8-42FA-8129-B5F941CDC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7" name="Rectangle 6">
            <a:extLst>
              <a:ext uri="{FF2B5EF4-FFF2-40B4-BE49-F238E27FC236}">
                <a16:creationId xmlns:a16="http://schemas.microsoft.com/office/drawing/2014/main" id="{F55D44CC-2AA5-4087-BF82-87D437E892BC}"/>
              </a:ext>
            </a:extLst>
          </p:cNvPr>
          <p:cNvSpPr/>
          <p:nvPr/>
        </p:nvSpPr>
        <p:spPr>
          <a:xfrm>
            <a:off x="-75824" y="-263387"/>
            <a:ext cx="12343649" cy="7384774"/>
          </a:xfrm>
          <a:prstGeom prst="rect">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288249C-D407-41D5-B034-2FA684037712}"/>
              </a:ext>
            </a:extLst>
          </p:cNvPr>
          <p:cNvSpPr txBox="1"/>
          <p:nvPr/>
        </p:nvSpPr>
        <p:spPr>
          <a:xfrm>
            <a:off x="633984" y="1312457"/>
            <a:ext cx="6289085" cy="3785652"/>
          </a:xfrm>
          <a:prstGeom prst="rect">
            <a:avLst/>
          </a:prstGeom>
          <a:noFill/>
        </p:spPr>
        <p:txBody>
          <a:bodyPr wrap="square" rtlCol="0">
            <a:spAutoFit/>
          </a:bodyPr>
          <a:lstStyle/>
          <a:p>
            <a:r>
              <a:rPr lang="en-LV" sz="4800" b="1" dirty="0">
                <a:solidFill>
                  <a:schemeClr val="bg2">
                    <a:lumMod val="10000"/>
                  </a:schemeClr>
                </a:solidFill>
                <a:latin typeface="Arial" panose="020B0604020202020204" pitchFamily="34" charset="0"/>
                <a:cs typeface="Arial" panose="020B0604020202020204" pitchFamily="34" charset="0"/>
              </a:rPr>
              <a:t>PVN LIKMES SAMAZINĀŠANA</a:t>
            </a:r>
          </a:p>
          <a:p>
            <a:r>
              <a:rPr lang="en-GB" sz="4800" b="1" dirty="0">
                <a:solidFill>
                  <a:schemeClr val="bg2">
                    <a:lumMod val="10000"/>
                  </a:schemeClr>
                </a:solidFill>
                <a:latin typeface="Arial" panose="020B0604020202020204" pitchFamily="34" charset="0"/>
                <a:cs typeface="Arial" panose="020B0604020202020204" pitchFamily="34" charset="0"/>
                <a:sym typeface="Wingdings" pitchFamily="2" charset="2"/>
              </a:rPr>
              <a:t>U</a:t>
            </a:r>
            <a:r>
              <a:rPr lang="en-LV" sz="4800" b="1" dirty="0">
                <a:solidFill>
                  <a:schemeClr val="bg2">
                    <a:lumMod val="10000"/>
                  </a:schemeClr>
                </a:solidFill>
                <a:latin typeface="Arial" panose="020B0604020202020204" pitchFamily="34" charset="0"/>
                <a:cs typeface="Arial" panose="020B0604020202020204" pitchFamily="34" charset="0"/>
                <a:sym typeface="Wingdings" pitchFamily="2" charset="2"/>
              </a:rPr>
              <a:t>Z 3 GADIEM</a:t>
            </a:r>
          </a:p>
          <a:p>
            <a:r>
              <a:rPr lang="en-GB" sz="4800" b="1" dirty="0">
                <a:solidFill>
                  <a:schemeClr val="bg2">
                    <a:lumMod val="10000"/>
                  </a:schemeClr>
                </a:solidFill>
                <a:latin typeface="Arial" panose="020B0604020202020204" pitchFamily="34" charset="0"/>
                <a:cs typeface="Arial" panose="020B0604020202020204" pitchFamily="34" charset="0"/>
                <a:sym typeface="Wingdings" pitchFamily="2" charset="2"/>
              </a:rPr>
              <a:t>V</a:t>
            </a:r>
            <a:r>
              <a:rPr lang="en-LV" sz="4800" b="1" dirty="0">
                <a:solidFill>
                  <a:schemeClr val="bg2">
                    <a:lumMod val="10000"/>
                  </a:schemeClr>
                </a:solidFill>
                <a:latin typeface="Arial" panose="020B0604020202020204" pitchFamily="34" charset="0"/>
                <a:cs typeface="Arial" panose="020B0604020202020204" pitchFamily="34" charset="0"/>
                <a:sym typeface="Wingdings" pitchFamily="2" charset="2"/>
              </a:rPr>
              <a:t>ISIEM PIENA PRODUKTIEM*</a:t>
            </a:r>
            <a:endParaRPr lang="en-LV" sz="4800" b="1" dirty="0">
              <a:solidFill>
                <a:schemeClr val="bg2">
                  <a:lumMod val="1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8080C73-75BD-4C03-BDF9-357025BF8AA6}"/>
              </a:ext>
            </a:extLst>
          </p:cNvPr>
          <p:cNvSpPr txBox="1"/>
          <p:nvPr/>
        </p:nvSpPr>
        <p:spPr>
          <a:xfrm>
            <a:off x="558380" y="5673765"/>
            <a:ext cx="2608890" cy="830997"/>
          </a:xfrm>
          <a:prstGeom prst="rect">
            <a:avLst/>
          </a:prstGeom>
          <a:noFill/>
        </p:spPr>
        <p:txBody>
          <a:bodyPr wrap="square">
            <a:spAutoFit/>
          </a:bodyPr>
          <a:lstStyle/>
          <a:p>
            <a:r>
              <a:rPr lang="en-LV" sz="1600" dirty="0">
                <a:solidFill>
                  <a:schemeClr val="bg2">
                    <a:lumMod val="10000"/>
                  </a:schemeClr>
                </a:solidFill>
              </a:rPr>
              <a:t>*produktiem, kuru sastāvā ir</a:t>
            </a:r>
            <a:r>
              <a:rPr lang="lv-LV" sz="1600" dirty="0">
                <a:solidFill>
                  <a:schemeClr val="bg2">
                    <a:lumMod val="10000"/>
                  </a:schemeClr>
                </a:solidFill>
              </a:rPr>
              <a:t> </a:t>
            </a:r>
            <a:r>
              <a:rPr lang="en-LV" sz="1600" dirty="0">
                <a:solidFill>
                  <a:schemeClr val="bg2">
                    <a:lumMod val="10000"/>
                  </a:schemeClr>
                </a:solidFill>
              </a:rPr>
              <a:t>vismaz 50% svaigpiena</a:t>
            </a:r>
          </a:p>
          <a:p>
            <a:endParaRPr lang="en-LV" sz="1600" dirty="0">
              <a:solidFill>
                <a:schemeClr val="bg2">
                  <a:lumMod val="10000"/>
                </a:schemeClr>
              </a:solidFill>
            </a:endParaRPr>
          </a:p>
        </p:txBody>
      </p:sp>
      <p:pic>
        <p:nvPicPr>
          <p:cNvPr id="19" name="Graphic 18">
            <a:extLst>
              <a:ext uri="{FF2B5EF4-FFF2-40B4-BE49-F238E27FC236}">
                <a16:creationId xmlns:a16="http://schemas.microsoft.com/office/drawing/2014/main" id="{E1A78B15-8438-4749-9396-8C98D789FA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7465" y="1130953"/>
            <a:ext cx="3597692" cy="4596094"/>
          </a:xfrm>
          <a:prstGeom prst="rect">
            <a:avLst/>
          </a:prstGeom>
        </p:spPr>
      </p:pic>
      <p:sp>
        <p:nvSpPr>
          <p:cNvPr id="20" name="TextBox 19">
            <a:extLst>
              <a:ext uri="{FF2B5EF4-FFF2-40B4-BE49-F238E27FC236}">
                <a16:creationId xmlns:a16="http://schemas.microsoft.com/office/drawing/2014/main" id="{48E4A105-B1E8-4377-BBDE-42AEABA7F26F}"/>
              </a:ext>
            </a:extLst>
          </p:cNvPr>
          <p:cNvSpPr txBox="1"/>
          <p:nvPr/>
        </p:nvSpPr>
        <p:spPr>
          <a:xfrm>
            <a:off x="6705747" y="1146797"/>
            <a:ext cx="3956733" cy="3647152"/>
          </a:xfrm>
          <a:prstGeom prst="rect">
            <a:avLst/>
          </a:prstGeom>
          <a:noFill/>
        </p:spPr>
        <p:txBody>
          <a:bodyPr wrap="square">
            <a:spAutoFit/>
          </a:bodyPr>
          <a:lstStyle/>
          <a:p>
            <a:pPr algn="ctr"/>
            <a:r>
              <a:rPr lang="en-LV" sz="7700" b="1" dirty="0">
                <a:solidFill>
                  <a:schemeClr val="bg2">
                    <a:lumMod val="10000"/>
                  </a:schemeClr>
                </a:solidFill>
                <a:latin typeface="Arial" panose="020B0604020202020204" pitchFamily="34" charset="0"/>
                <a:cs typeface="Arial" panose="020B0604020202020204" pitchFamily="34" charset="0"/>
              </a:rPr>
              <a:t>PVN 21%</a:t>
            </a:r>
            <a:endParaRPr lang="lv-LV" sz="7700" b="1" dirty="0">
              <a:solidFill>
                <a:schemeClr val="bg2">
                  <a:lumMod val="10000"/>
                </a:schemeClr>
              </a:solidFill>
              <a:latin typeface="Arial" panose="020B0604020202020204" pitchFamily="34" charset="0"/>
              <a:cs typeface="Arial" panose="020B0604020202020204" pitchFamily="34" charset="0"/>
            </a:endParaRPr>
          </a:p>
          <a:p>
            <a:pPr algn="ctr"/>
            <a:r>
              <a:rPr lang="en-LV" sz="7700" b="1" dirty="0">
                <a:solidFill>
                  <a:schemeClr val="bg2">
                    <a:lumMod val="10000"/>
                  </a:schemeClr>
                </a:solidFill>
                <a:latin typeface="Arial" panose="020B0604020202020204" pitchFamily="34" charset="0"/>
                <a:cs typeface="Arial" panose="020B0604020202020204" pitchFamily="34" charset="0"/>
                <a:sym typeface="Wingdings" pitchFamily="2" charset="2"/>
              </a:rPr>
              <a:t>5%</a:t>
            </a:r>
          </a:p>
        </p:txBody>
      </p:sp>
      <p:sp>
        <p:nvSpPr>
          <p:cNvPr id="22" name="TextBox 21">
            <a:extLst>
              <a:ext uri="{FF2B5EF4-FFF2-40B4-BE49-F238E27FC236}">
                <a16:creationId xmlns:a16="http://schemas.microsoft.com/office/drawing/2014/main" id="{FBA63459-ED0B-48A2-8D6A-E1A645AFE185}"/>
              </a:ext>
            </a:extLst>
          </p:cNvPr>
          <p:cNvSpPr txBox="1"/>
          <p:nvPr/>
        </p:nvSpPr>
        <p:spPr>
          <a:xfrm>
            <a:off x="558380" y="537904"/>
            <a:ext cx="6169152" cy="369332"/>
          </a:xfrm>
          <a:prstGeom prst="rect">
            <a:avLst/>
          </a:prstGeom>
          <a:noFill/>
        </p:spPr>
        <p:txBody>
          <a:bodyPr wrap="square">
            <a:spAutoFit/>
          </a:bodyPr>
          <a:lstStyle/>
          <a:p>
            <a:r>
              <a:rPr lang="en-US" b="1" dirty="0" err="1">
                <a:solidFill>
                  <a:schemeClr val="bg2">
                    <a:lumMod val="10000"/>
                  </a:schemeClr>
                </a:solidFill>
              </a:rPr>
              <a:t>Redzējums</a:t>
            </a:r>
            <a:endParaRPr lang="en-US" b="1" dirty="0">
              <a:solidFill>
                <a:schemeClr val="bg2">
                  <a:lumMod val="10000"/>
                </a:schemeClr>
              </a:solidFill>
            </a:endParaRPr>
          </a:p>
        </p:txBody>
      </p:sp>
      <p:sp>
        <p:nvSpPr>
          <p:cNvPr id="23" name="Rectangle 22">
            <a:extLst>
              <a:ext uri="{FF2B5EF4-FFF2-40B4-BE49-F238E27FC236}">
                <a16:creationId xmlns:a16="http://schemas.microsoft.com/office/drawing/2014/main" id="{81699187-516B-4DB6-B970-DA8C10C92DDB}"/>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pic>
        <p:nvPicPr>
          <p:cNvPr id="2" name="Graphic 1">
            <a:extLst>
              <a:ext uri="{FF2B5EF4-FFF2-40B4-BE49-F238E27FC236}">
                <a16:creationId xmlns:a16="http://schemas.microsoft.com/office/drawing/2014/main" id="{F26BEE6B-276D-44A5-9B7D-4C14912A6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36973" y="5202673"/>
            <a:ext cx="5929557" cy="1660926"/>
          </a:xfrm>
          <a:prstGeom prst="rect">
            <a:avLst/>
          </a:prstGeom>
        </p:spPr>
      </p:pic>
    </p:spTree>
    <p:extLst>
      <p:ext uri="{BB962C8B-B14F-4D97-AF65-F5344CB8AC3E}">
        <p14:creationId xmlns:p14="http://schemas.microsoft.com/office/powerpoint/2010/main" val="55422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riding, person, wave&#10;&#10;Description automatically generated">
            <a:extLst>
              <a:ext uri="{FF2B5EF4-FFF2-40B4-BE49-F238E27FC236}">
                <a16:creationId xmlns:a16="http://schemas.microsoft.com/office/drawing/2014/main" id="{13091425-FFA8-42FA-8129-B5F941CDC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7" name="Rectangle 6">
            <a:extLst>
              <a:ext uri="{FF2B5EF4-FFF2-40B4-BE49-F238E27FC236}">
                <a16:creationId xmlns:a16="http://schemas.microsoft.com/office/drawing/2014/main" id="{F55D44CC-2AA5-4087-BF82-87D437E892BC}"/>
              </a:ext>
            </a:extLst>
          </p:cNvPr>
          <p:cNvSpPr/>
          <p:nvPr/>
        </p:nvSpPr>
        <p:spPr>
          <a:xfrm>
            <a:off x="-75824" y="-263387"/>
            <a:ext cx="12343649" cy="7384774"/>
          </a:xfrm>
          <a:prstGeom prst="rect">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DD3ECD-FD15-4F11-A056-638B00255489}"/>
              </a:ext>
            </a:extLst>
          </p:cNvPr>
          <p:cNvSpPr txBox="1"/>
          <p:nvPr/>
        </p:nvSpPr>
        <p:spPr>
          <a:xfrm>
            <a:off x="558380" y="537904"/>
            <a:ext cx="6169152" cy="369332"/>
          </a:xfrm>
          <a:prstGeom prst="rect">
            <a:avLst/>
          </a:prstGeom>
          <a:noFill/>
        </p:spPr>
        <p:txBody>
          <a:bodyPr wrap="square">
            <a:spAutoFit/>
          </a:bodyPr>
          <a:lstStyle/>
          <a:p>
            <a:r>
              <a:rPr lang="lv-LV" b="1" dirty="0">
                <a:solidFill>
                  <a:schemeClr val="bg2">
                    <a:lumMod val="10000"/>
                  </a:schemeClr>
                </a:solidFill>
              </a:rPr>
              <a:t>Mērķi</a:t>
            </a:r>
            <a:endParaRPr lang="en-US" b="1" dirty="0">
              <a:solidFill>
                <a:schemeClr val="bg2">
                  <a:lumMod val="10000"/>
                </a:schemeClr>
              </a:solidFill>
            </a:endParaRPr>
          </a:p>
        </p:txBody>
      </p:sp>
      <p:sp>
        <p:nvSpPr>
          <p:cNvPr id="10" name="Text Placeholder 8">
            <a:extLst>
              <a:ext uri="{FF2B5EF4-FFF2-40B4-BE49-F238E27FC236}">
                <a16:creationId xmlns:a16="http://schemas.microsoft.com/office/drawing/2014/main" id="{9614A25F-7ABE-46F0-A3F4-9EAE402E15BB}"/>
              </a:ext>
            </a:extLst>
          </p:cNvPr>
          <p:cNvSpPr txBox="1">
            <a:spLocks/>
          </p:cNvSpPr>
          <p:nvPr/>
        </p:nvSpPr>
        <p:spPr>
          <a:xfrm>
            <a:off x="7336817" y="300388"/>
            <a:ext cx="2911748" cy="1810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v-LV" sz="2000" dirty="0"/>
          </a:p>
        </p:txBody>
      </p:sp>
      <p:sp>
        <p:nvSpPr>
          <p:cNvPr id="22" name="Oval 21">
            <a:extLst>
              <a:ext uri="{FF2B5EF4-FFF2-40B4-BE49-F238E27FC236}">
                <a16:creationId xmlns:a16="http://schemas.microsoft.com/office/drawing/2014/main" id="{D9166A1A-1114-4BF8-A5E0-3569842104B1}"/>
              </a:ext>
            </a:extLst>
          </p:cNvPr>
          <p:cNvSpPr/>
          <p:nvPr/>
        </p:nvSpPr>
        <p:spPr>
          <a:xfrm>
            <a:off x="4358087" y="2012283"/>
            <a:ext cx="1341773" cy="134177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C00"/>
              </a:solidFill>
            </a:endParaRPr>
          </a:p>
        </p:txBody>
      </p:sp>
      <p:sp>
        <p:nvSpPr>
          <p:cNvPr id="23" name="TextBox 22">
            <a:extLst>
              <a:ext uri="{FF2B5EF4-FFF2-40B4-BE49-F238E27FC236}">
                <a16:creationId xmlns:a16="http://schemas.microsoft.com/office/drawing/2014/main" id="{EAF6EC87-F55C-4354-857B-98999934DD7B}"/>
              </a:ext>
            </a:extLst>
          </p:cNvPr>
          <p:cNvSpPr txBox="1"/>
          <p:nvPr/>
        </p:nvSpPr>
        <p:spPr>
          <a:xfrm>
            <a:off x="3870461" y="2517738"/>
            <a:ext cx="4348591" cy="830997"/>
          </a:xfrm>
          <a:prstGeom prst="rect">
            <a:avLst/>
          </a:prstGeom>
          <a:noFill/>
        </p:spPr>
        <p:txBody>
          <a:bodyPr wrap="square">
            <a:spAutoFit/>
          </a:bodyPr>
          <a:lstStyle/>
          <a:p>
            <a:pPr marL="0" indent="0" algn="ctr">
              <a:buNone/>
            </a:pPr>
            <a:r>
              <a:rPr lang="lv-LV" sz="4800" b="1" dirty="0">
                <a:solidFill>
                  <a:schemeClr val="bg2">
                    <a:lumMod val="10000"/>
                  </a:schemeClr>
                </a:solidFill>
              </a:rPr>
              <a:t>2.</a:t>
            </a:r>
            <a:r>
              <a:rPr lang="lv-LV" sz="3000" b="1" dirty="0">
                <a:solidFill>
                  <a:schemeClr val="bg2">
                    <a:lumMod val="10000"/>
                  </a:schemeClr>
                </a:solidFill>
              </a:rPr>
              <a:t>VEICINĀM</a:t>
            </a:r>
          </a:p>
        </p:txBody>
      </p:sp>
      <p:sp>
        <p:nvSpPr>
          <p:cNvPr id="24" name="TextBox 23">
            <a:extLst>
              <a:ext uri="{FF2B5EF4-FFF2-40B4-BE49-F238E27FC236}">
                <a16:creationId xmlns:a16="http://schemas.microsoft.com/office/drawing/2014/main" id="{D1FA4A3C-F7CA-4274-AF11-DC3DFF6667E7}"/>
              </a:ext>
            </a:extLst>
          </p:cNvPr>
          <p:cNvSpPr txBox="1"/>
          <p:nvPr/>
        </p:nvSpPr>
        <p:spPr>
          <a:xfrm>
            <a:off x="4791001" y="3489180"/>
            <a:ext cx="3054740" cy="1754326"/>
          </a:xfrm>
          <a:prstGeom prst="rect">
            <a:avLst/>
          </a:prstGeom>
          <a:noFill/>
        </p:spPr>
        <p:txBody>
          <a:bodyPr wrap="square">
            <a:spAutoFit/>
          </a:bodyPr>
          <a:lstStyle/>
          <a:p>
            <a:r>
              <a:rPr lang="lv-LV" sz="1800" b="1" dirty="0">
                <a:solidFill>
                  <a:schemeClr val="bg2">
                    <a:lumMod val="10000"/>
                  </a:schemeClr>
                </a:solidFill>
              </a:rPr>
              <a:t>Mērķtiecīgs un sistēmisks atbalsts stratēģiski svarīgai piena nozarei </a:t>
            </a:r>
            <a:r>
              <a:rPr lang="lv-LV" sz="1800" dirty="0" err="1">
                <a:solidFill>
                  <a:schemeClr val="bg2">
                    <a:lumMod val="10000"/>
                  </a:schemeClr>
                </a:solidFill>
              </a:rPr>
              <a:t>pašregulēties</a:t>
            </a:r>
            <a:r>
              <a:rPr lang="lv-LV" sz="1800" dirty="0">
                <a:solidFill>
                  <a:schemeClr val="bg2">
                    <a:lumMod val="10000"/>
                  </a:schemeClr>
                </a:solidFill>
              </a:rPr>
              <a:t> un palielināt ieņēmumus uz pārstrādes apjoma pieauguma rēķina</a:t>
            </a:r>
          </a:p>
        </p:txBody>
      </p:sp>
      <p:sp>
        <p:nvSpPr>
          <p:cNvPr id="25" name="Oval 24">
            <a:extLst>
              <a:ext uri="{FF2B5EF4-FFF2-40B4-BE49-F238E27FC236}">
                <a16:creationId xmlns:a16="http://schemas.microsoft.com/office/drawing/2014/main" id="{3F38B305-6E05-4981-AECB-164390AFD7A4}"/>
              </a:ext>
            </a:extLst>
          </p:cNvPr>
          <p:cNvSpPr/>
          <p:nvPr/>
        </p:nvSpPr>
        <p:spPr>
          <a:xfrm>
            <a:off x="831494" y="2012283"/>
            <a:ext cx="1341773" cy="1341773"/>
          </a:xfrm>
          <a:prstGeom prst="ellipse">
            <a:avLst/>
          </a:prstGeom>
          <a:solidFill>
            <a:srgbClr val="63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C00"/>
              </a:solidFill>
            </a:endParaRPr>
          </a:p>
        </p:txBody>
      </p:sp>
      <p:sp>
        <p:nvSpPr>
          <p:cNvPr id="26" name="TextBox 25">
            <a:extLst>
              <a:ext uri="{FF2B5EF4-FFF2-40B4-BE49-F238E27FC236}">
                <a16:creationId xmlns:a16="http://schemas.microsoft.com/office/drawing/2014/main" id="{8C677DAD-9D5B-4D8F-A80A-12FE952E267B}"/>
              </a:ext>
            </a:extLst>
          </p:cNvPr>
          <p:cNvSpPr txBox="1"/>
          <p:nvPr/>
        </p:nvSpPr>
        <p:spPr>
          <a:xfrm>
            <a:off x="434272" y="2500085"/>
            <a:ext cx="4479869" cy="830997"/>
          </a:xfrm>
          <a:prstGeom prst="rect">
            <a:avLst/>
          </a:prstGeom>
          <a:noFill/>
        </p:spPr>
        <p:txBody>
          <a:bodyPr wrap="square">
            <a:spAutoFit/>
          </a:bodyPr>
          <a:lstStyle/>
          <a:p>
            <a:pPr marL="0" indent="0" algn="ctr">
              <a:buNone/>
            </a:pPr>
            <a:r>
              <a:rPr lang="lv-LV" sz="4800" b="1" dirty="0">
                <a:solidFill>
                  <a:schemeClr val="bg2">
                    <a:lumMod val="10000"/>
                  </a:schemeClr>
                </a:solidFill>
              </a:rPr>
              <a:t>1.</a:t>
            </a:r>
            <a:r>
              <a:rPr lang="lv-LV" sz="3000" b="1" dirty="0">
                <a:solidFill>
                  <a:schemeClr val="bg2">
                    <a:lumMod val="10000"/>
                  </a:schemeClr>
                </a:solidFill>
              </a:rPr>
              <a:t>ATBALSTĀM</a:t>
            </a:r>
          </a:p>
        </p:txBody>
      </p:sp>
      <p:sp>
        <p:nvSpPr>
          <p:cNvPr id="27" name="TextBox 26">
            <a:extLst>
              <a:ext uri="{FF2B5EF4-FFF2-40B4-BE49-F238E27FC236}">
                <a16:creationId xmlns:a16="http://schemas.microsoft.com/office/drawing/2014/main" id="{B6DF1B62-FDF4-4C13-A2B3-4DCAEE6AA7A5}"/>
              </a:ext>
            </a:extLst>
          </p:cNvPr>
          <p:cNvSpPr txBox="1"/>
          <p:nvPr/>
        </p:nvSpPr>
        <p:spPr>
          <a:xfrm>
            <a:off x="1146837" y="3489180"/>
            <a:ext cx="3054740" cy="2031325"/>
          </a:xfrm>
          <a:prstGeom prst="rect">
            <a:avLst/>
          </a:prstGeom>
          <a:noFill/>
        </p:spPr>
        <p:txBody>
          <a:bodyPr wrap="square">
            <a:spAutoFit/>
          </a:bodyPr>
          <a:lstStyle/>
          <a:p>
            <a:r>
              <a:rPr lang="lv-LV" sz="1800" b="1" dirty="0">
                <a:solidFill>
                  <a:schemeClr val="bg2">
                    <a:lumMod val="10000"/>
                  </a:schemeClr>
                </a:solidFill>
              </a:rPr>
              <a:t>Monetārs atbalsts katram</a:t>
            </a:r>
            <a:r>
              <a:rPr lang="lv-LV" sz="1800" dirty="0">
                <a:solidFill>
                  <a:schemeClr val="bg2">
                    <a:lumMod val="10000"/>
                  </a:schemeClr>
                </a:solidFill>
              </a:rPr>
              <a:t> </a:t>
            </a:r>
            <a:r>
              <a:rPr lang="lv-LV" sz="1800" b="1" dirty="0">
                <a:solidFill>
                  <a:schemeClr val="bg2">
                    <a:lumMod val="10000"/>
                  </a:schemeClr>
                </a:solidFill>
              </a:rPr>
              <a:t>Latvijas iedzīvotājam pēckrīzes periodā</a:t>
            </a:r>
            <a:r>
              <a:rPr lang="lv-LV" sz="1800" dirty="0">
                <a:solidFill>
                  <a:schemeClr val="bg2">
                    <a:lumMod val="10000"/>
                  </a:schemeClr>
                </a:solidFill>
              </a:rPr>
              <a:t>, vienlaikus </a:t>
            </a:r>
            <a:r>
              <a:rPr lang="en-LV" dirty="0">
                <a:solidFill>
                  <a:schemeClr val="bg2">
                    <a:lumMod val="10000"/>
                  </a:schemeClr>
                </a:solidFill>
              </a:rPr>
              <a:t>veicinot Latvijā tradicionālu, pārtikas produktu grozā būtisku un veselīgu produktu patēriņu</a:t>
            </a:r>
            <a:endParaRPr lang="lv-LV" sz="1800" dirty="0">
              <a:solidFill>
                <a:schemeClr val="bg2">
                  <a:lumMod val="10000"/>
                </a:schemeClr>
              </a:solidFill>
            </a:endParaRPr>
          </a:p>
        </p:txBody>
      </p:sp>
      <p:sp>
        <p:nvSpPr>
          <p:cNvPr id="28" name="Oval 27">
            <a:extLst>
              <a:ext uri="{FF2B5EF4-FFF2-40B4-BE49-F238E27FC236}">
                <a16:creationId xmlns:a16="http://schemas.microsoft.com/office/drawing/2014/main" id="{4B9A0021-B20A-4F1B-90E5-702B4DC15432}"/>
              </a:ext>
            </a:extLst>
          </p:cNvPr>
          <p:cNvSpPr/>
          <p:nvPr/>
        </p:nvSpPr>
        <p:spPr>
          <a:xfrm>
            <a:off x="7845741" y="1965904"/>
            <a:ext cx="1341773" cy="1341773"/>
          </a:xfrm>
          <a:prstGeom prst="ellipse">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C00"/>
              </a:solidFill>
            </a:endParaRPr>
          </a:p>
        </p:txBody>
      </p:sp>
      <p:sp>
        <p:nvSpPr>
          <p:cNvPr id="29" name="TextBox 28">
            <a:extLst>
              <a:ext uri="{FF2B5EF4-FFF2-40B4-BE49-F238E27FC236}">
                <a16:creationId xmlns:a16="http://schemas.microsoft.com/office/drawing/2014/main" id="{1AAA6D35-29D5-4522-AB15-529F4E9FE45D}"/>
              </a:ext>
            </a:extLst>
          </p:cNvPr>
          <p:cNvSpPr txBox="1"/>
          <p:nvPr/>
        </p:nvSpPr>
        <p:spPr>
          <a:xfrm>
            <a:off x="7454090" y="2518432"/>
            <a:ext cx="4420918" cy="830997"/>
          </a:xfrm>
          <a:prstGeom prst="rect">
            <a:avLst/>
          </a:prstGeom>
          <a:noFill/>
        </p:spPr>
        <p:txBody>
          <a:bodyPr wrap="square">
            <a:spAutoFit/>
          </a:bodyPr>
          <a:lstStyle/>
          <a:p>
            <a:pPr marL="0" indent="0" algn="ctr">
              <a:buNone/>
            </a:pPr>
            <a:r>
              <a:rPr lang="lv-LV" sz="4800" b="1" dirty="0">
                <a:solidFill>
                  <a:schemeClr val="bg2">
                    <a:lumMod val="10000"/>
                  </a:schemeClr>
                </a:solidFill>
              </a:rPr>
              <a:t>3.</a:t>
            </a:r>
            <a:r>
              <a:rPr lang="lv-LV" sz="3000" b="1" dirty="0">
                <a:solidFill>
                  <a:schemeClr val="bg2">
                    <a:lumMod val="10000"/>
                  </a:schemeClr>
                </a:solidFill>
              </a:rPr>
              <a:t>IZLĪDZINĀM</a:t>
            </a:r>
          </a:p>
        </p:txBody>
      </p:sp>
      <p:sp>
        <p:nvSpPr>
          <p:cNvPr id="30" name="TextBox 29">
            <a:extLst>
              <a:ext uri="{FF2B5EF4-FFF2-40B4-BE49-F238E27FC236}">
                <a16:creationId xmlns:a16="http://schemas.microsoft.com/office/drawing/2014/main" id="{C78DD071-2104-4A9F-8E7A-F49C74506755}"/>
              </a:ext>
            </a:extLst>
          </p:cNvPr>
          <p:cNvSpPr txBox="1"/>
          <p:nvPr/>
        </p:nvSpPr>
        <p:spPr>
          <a:xfrm>
            <a:off x="8203996" y="3412707"/>
            <a:ext cx="3054740" cy="2308324"/>
          </a:xfrm>
          <a:prstGeom prst="rect">
            <a:avLst/>
          </a:prstGeom>
          <a:noFill/>
        </p:spPr>
        <p:txBody>
          <a:bodyPr wrap="square">
            <a:spAutoFit/>
          </a:bodyPr>
          <a:lstStyle/>
          <a:p>
            <a:r>
              <a:rPr lang="lv-LV" sz="1800" b="1" dirty="0">
                <a:solidFill>
                  <a:schemeClr val="bg2">
                    <a:lumMod val="10000"/>
                  </a:schemeClr>
                </a:solidFill>
              </a:rPr>
              <a:t>Sociāli taisnīgs </a:t>
            </a:r>
            <a:r>
              <a:rPr lang="lv-LV" b="1" dirty="0">
                <a:solidFill>
                  <a:schemeClr val="bg2">
                    <a:lumMod val="10000"/>
                  </a:schemeClr>
                </a:solidFill>
              </a:rPr>
              <a:t>risinājums sabiedrības i</a:t>
            </a:r>
            <a:r>
              <a:rPr lang="lv-LV" sz="1800" b="1" dirty="0">
                <a:solidFill>
                  <a:schemeClr val="bg2">
                    <a:lumMod val="10000"/>
                  </a:schemeClr>
                </a:solidFill>
              </a:rPr>
              <a:t>enākumu nevienlīdzības mazināšanai un</a:t>
            </a:r>
            <a:r>
              <a:rPr lang="lv-LV" sz="1800" dirty="0">
                <a:solidFill>
                  <a:schemeClr val="bg2">
                    <a:lumMod val="10000"/>
                  </a:schemeClr>
                </a:solidFill>
              </a:rPr>
              <a:t> </a:t>
            </a:r>
            <a:r>
              <a:rPr lang="lv-LV" sz="1800" b="1" dirty="0">
                <a:solidFill>
                  <a:schemeClr val="bg2">
                    <a:lumMod val="10000"/>
                  </a:schemeClr>
                </a:solidFill>
              </a:rPr>
              <a:t>harmonizēšanai </a:t>
            </a:r>
            <a:r>
              <a:rPr lang="lv-LV" sz="1800" dirty="0">
                <a:solidFill>
                  <a:schemeClr val="bg2">
                    <a:lumMod val="10000"/>
                  </a:schemeClr>
                </a:solidFill>
              </a:rPr>
              <a:t>ar vadošajām ES valstīm, kur vidējā PVN likme piena produktiem ir 9%</a:t>
            </a:r>
          </a:p>
        </p:txBody>
      </p:sp>
      <p:sp>
        <p:nvSpPr>
          <p:cNvPr id="31" name="Rectangle 30">
            <a:extLst>
              <a:ext uri="{FF2B5EF4-FFF2-40B4-BE49-F238E27FC236}">
                <a16:creationId xmlns:a16="http://schemas.microsoft.com/office/drawing/2014/main" id="{F569FC3B-935E-4F1D-AFE5-061DA65FE1BA}"/>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B2B23B-1D05-4BBF-8051-6270447171B9}"/>
              </a:ext>
            </a:extLst>
          </p:cNvPr>
          <p:cNvSpPr/>
          <p:nvPr/>
        </p:nvSpPr>
        <p:spPr>
          <a:xfrm>
            <a:off x="633985" y="6066360"/>
            <a:ext cx="10998572" cy="430844"/>
          </a:xfrm>
          <a:prstGeom prst="rect">
            <a:avLst/>
          </a:prstGeom>
          <a:gradFill>
            <a:gsLst>
              <a:gs pos="2000">
                <a:srgbClr val="633494"/>
              </a:gs>
              <a:gs pos="97279">
                <a:srgbClr val="96C319"/>
              </a:gs>
              <a:gs pos="37000">
                <a:srgbClr val="FFEC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D0B25B9-2C08-4B35-99B6-849D52FDB5F9}"/>
              </a:ext>
            </a:extLst>
          </p:cNvPr>
          <p:cNvSpPr txBox="1"/>
          <p:nvPr/>
        </p:nvSpPr>
        <p:spPr>
          <a:xfrm>
            <a:off x="3539165" y="6098580"/>
            <a:ext cx="1654627" cy="369332"/>
          </a:xfrm>
          <a:prstGeom prst="rect">
            <a:avLst/>
          </a:prstGeom>
          <a:noFill/>
        </p:spPr>
        <p:txBody>
          <a:bodyPr wrap="square">
            <a:spAutoFit/>
          </a:bodyPr>
          <a:lstStyle/>
          <a:p>
            <a:pPr algn="l"/>
            <a:r>
              <a:rPr lang="en-LV" sz="1800" dirty="0">
                <a:solidFill>
                  <a:schemeClr val="bg2">
                    <a:lumMod val="10000"/>
                  </a:schemeClr>
                </a:solidFill>
                <a:latin typeface="Arial" panose="020B0604020202020204" pitchFamily="34" charset="0"/>
                <a:cs typeface="Arial" panose="020B0604020202020204" pitchFamily="34" charset="0"/>
              </a:rPr>
              <a:t>Vidējā termiņā</a:t>
            </a:r>
          </a:p>
        </p:txBody>
      </p:sp>
      <p:sp>
        <p:nvSpPr>
          <p:cNvPr id="34" name="TextBox 33">
            <a:extLst>
              <a:ext uri="{FF2B5EF4-FFF2-40B4-BE49-F238E27FC236}">
                <a16:creationId xmlns:a16="http://schemas.microsoft.com/office/drawing/2014/main" id="{7E332E08-422C-42C3-95C0-A438128B17B9}"/>
              </a:ext>
            </a:extLst>
          </p:cNvPr>
          <p:cNvSpPr txBox="1"/>
          <p:nvPr/>
        </p:nvSpPr>
        <p:spPr>
          <a:xfrm>
            <a:off x="8904052" y="6066360"/>
            <a:ext cx="1654627" cy="369332"/>
          </a:xfrm>
          <a:prstGeom prst="rect">
            <a:avLst/>
          </a:prstGeom>
          <a:noFill/>
        </p:spPr>
        <p:txBody>
          <a:bodyPr wrap="square">
            <a:spAutoFit/>
          </a:bodyPr>
          <a:lstStyle/>
          <a:p>
            <a:pPr algn="l"/>
            <a:r>
              <a:rPr lang="en-LV" sz="1800" dirty="0">
                <a:solidFill>
                  <a:schemeClr val="bg2">
                    <a:lumMod val="10000"/>
                  </a:schemeClr>
                </a:solidFill>
                <a:latin typeface="Arial" panose="020B0604020202020204" pitchFamily="34" charset="0"/>
                <a:cs typeface="Arial" panose="020B0604020202020204" pitchFamily="34" charset="0"/>
              </a:rPr>
              <a:t>Ilgtermiņā</a:t>
            </a:r>
          </a:p>
        </p:txBody>
      </p:sp>
    </p:spTree>
    <p:extLst>
      <p:ext uri="{BB962C8B-B14F-4D97-AF65-F5344CB8AC3E}">
        <p14:creationId xmlns:p14="http://schemas.microsoft.com/office/powerpoint/2010/main" val="3073074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21648AE6-2D04-43C6-A83D-4D83F8B52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0476" y="1122679"/>
            <a:ext cx="3597692" cy="4596094"/>
          </a:xfrm>
          <a:prstGeom prst="rect">
            <a:avLst/>
          </a:prstGeom>
        </p:spPr>
      </p:pic>
      <p:pic>
        <p:nvPicPr>
          <p:cNvPr id="11" name="Picture 10" descr="A picture containing snow, riding, person, wave&#10;&#10;Description automatically generated">
            <a:extLst>
              <a:ext uri="{FF2B5EF4-FFF2-40B4-BE49-F238E27FC236}">
                <a16:creationId xmlns:a16="http://schemas.microsoft.com/office/drawing/2014/main" id="{3E20EE90-DE52-4D59-83CC-FBA1E6B01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7" name="Rectangle 6">
            <a:extLst>
              <a:ext uri="{FF2B5EF4-FFF2-40B4-BE49-F238E27FC236}">
                <a16:creationId xmlns:a16="http://schemas.microsoft.com/office/drawing/2014/main" id="{F55D44CC-2AA5-4087-BF82-87D437E892BC}"/>
              </a:ext>
            </a:extLst>
          </p:cNvPr>
          <p:cNvSpPr/>
          <p:nvPr/>
        </p:nvSpPr>
        <p:spPr>
          <a:xfrm>
            <a:off x="-75824" y="0"/>
            <a:ext cx="12343649" cy="6858000"/>
          </a:xfrm>
          <a:prstGeom prst="rect">
            <a:avLst/>
          </a:prstGeom>
          <a:solidFill>
            <a:srgbClr val="7030A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DD3ECD-FD15-4F11-A056-638B00255489}"/>
              </a:ext>
            </a:extLst>
          </p:cNvPr>
          <p:cNvSpPr txBox="1"/>
          <p:nvPr/>
        </p:nvSpPr>
        <p:spPr>
          <a:xfrm>
            <a:off x="558380" y="537904"/>
            <a:ext cx="6169152" cy="646331"/>
          </a:xfrm>
          <a:prstGeom prst="rect">
            <a:avLst/>
          </a:prstGeom>
          <a:noFill/>
        </p:spPr>
        <p:txBody>
          <a:bodyPr wrap="square">
            <a:spAutoFit/>
          </a:bodyPr>
          <a:lstStyle/>
          <a:p>
            <a:r>
              <a:rPr lang="lv-LV" b="1" dirty="0">
                <a:solidFill>
                  <a:schemeClr val="bg2">
                    <a:lumMod val="10000"/>
                  </a:schemeClr>
                </a:solidFill>
              </a:rPr>
              <a:t>1. </a:t>
            </a:r>
            <a:r>
              <a:rPr lang="en-LV" sz="1800" b="1" dirty="0">
                <a:solidFill>
                  <a:schemeClr val="bg2">
                    <a:lumMod val="10000"/>
                  </a:schemeClr>
                </a:solidFill>
              </a:rPr>
              <a:t>Kāpēc tieši piena produkti?</a:t>
            </a:r>
          </a:p>
          <a:p>
            <a:endParaRPr lang="en-US" dirty="0">
              <a:solidFill>
                <a:schemeClr val="bg2">
                  <a:lumMod val="10000"/>
                </a:schemeClr>
              </a:solidFill>
            </a:endParaRPr>
          </a:p>
        </p:txBody>
      </p:sp>
      <p:sp>
        <p:nvSpPr>
          <p:cNvPr id="10" name="Text Placeholder 8">
            <a:extLst>
              <a:ext uri="{FF2B5EF4-FFF2-40B4-BE49-F238E27FC236}">
                <a16:creationId xmlns:a16="http://schemas.microsoft.com/office/drawing/2014/main" id="{9614A25F-7ABE-46F0-A3F4-9EAE402E15BB}"/>
              </a:ext>
            </a:extLst>
          </p:cNvPr>
          <p:cNvSpPr txBox="1">
            <a:spLocks/>
          </p:cNvSpPr>
          <p:nvPr/>
        </p:nvSpPr>
        <p:spPr>
          <a:xfrm>
            <a:off x="7336817" y="300388"/>
            <a:ext cx="2911748" cy="1810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v-LV" sz="2000" dirty="0"/>
          </a:p>
        </p:txBody>
      </p:sp>
      <p:sp>
        <p:nvSpPr>
          <p:cNvPr id="31" name="Rectangle 30">
            <a:extLst>
              <a:ext uri="{FF2B5EF4-FFF2-40B4-BE49-F238E27FC236}">
                <a16:creationId xmlns:a16="http://schemas.microsoft.com/office/drawing/2014/main" id="{F569FC3B-935E-4F1D-AFE5-061DA65FE1BA}"/>
              </a:ext>
            </a:extLst>
          </p:cNvPr>
          <p:cNvSpPr/>
          <p:nvPr/>
        </p:nvSpPr>
        <p:spPr>
          <a:xfrm>
            <a:off x="633984" y="980388"/>
            <a:ext cx="463296" cy="925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E2CD232-E80A-4AD2-A017-F74C353459AC}"/>
              </a:ext>
            </a:extLst>
          </p:cNvPr>
          <p:cNvSpPr txBox="1"/>
          <p:nvPr/>
        </p:nvSpPr>
        <p:spPr>
          <a:xfrm>
            <a:off x="558380" y="1434300"/>
            <a:ext cx="4425247" cy="2862322"/>
          </a:xfrm>
          <a:prstGeom prst="rect">
            <a:avLst/>
          </a:prstGeom>
          <a:noFill/>
        </p:spPr>
        <p:txBody>
          <a:bodyPr wrap="square">
            <a:spAutoFit/>
          </a:bodyPr>
          <a:lstStyle/>
          <a:p>
            <a:r>
              <a:rPr lang="en-LV" sz="3600" b="1" dirty="0">
                <a:solidFill>
                  <a:schemeClr val="bg1"/>
                </a:solidFill>
                <a:highlight>
                  <a:srgbClr val="633494"/>
                </a:highlight>
              </a:rPr>
              <a:t>MONETĀRI ATBALSTĀM IKKATRU LATVIJAS IEDZĪVOTĀJU!</a:t>
            </a:r>
          </a:p>
        </p:txBody>
      </p:sp>
      <p:sp>
        <p:nvSpPr>
          <p:cNvPr id="12" name="TextBox 11">
            <a:extLst>
              <a:ext uri="{FF2B5EF4-FFF2-40B4-BE49-F238E27FC236}">
                <a16:creationId xmlns:a16="http://schemas.microsoft.com/office/drawing/2014/main" id="{9BA2755A-4EB0-4A0E-B8E5-9190A57207B3}"/>
              </a:ext>
            </a:extLst>
          </p:cNvPr>
          <p:cNvSpPr txBox="1"/>
          <p:nvPr/>
        </p:nvSpPr>
        <p:spPr>
          <a:xfrm>
            <a:off x="5059231" y="642106"/>
            <a:ext cx="6184760" cy="1107996"/>
          </a:xfrm>
          <a:prstGeom prst="rect">
            <a:avLst/>
          </a:prstGeom>
          <a:noFill/>
        </p:spPr>
        <p:txBody>
          <a:bodyPr wrap="square">
            <a:spAutoFit/>
          </a:bodyPr>
          <a:lstStyle/>
          <a:p>
            <a:r>
              <a:rPr lang="en-LV" dirty="0">
                <a:solidFill>
                  <a:schemeClr val="bg2">
                    <a:lumMod val="10000"/>
                  </a:schemeClr>
                </a:solidFill>
              </a:rPr>
              <a:t>Piena produkti –</a:t>
            </a:r>
            <a:endParaRPr lang="lv-LV" dirty="0">
              <a:solidFill>
                <a:schemeClr val="bg2">
                  <a:lumMod val="10000"/>
                </a:schemeClr>
              </a:solidFill>
            </a:endParaRPr>
          </a:p>
          <a:p>
            <a:r>
              <a:rPr lang="en-LV" sz="2400" b="1" dirty="0">
                <a:solidFill>
                  <a:schemeClr val="bg1"/>
                </a:solidFill>
                <a:highlight>
                  <a:srgbClr val="633494"/>
                </a:highlight>
              </a:rPr>
              <a:t>ātrās aprites</a:t>
            </a:r>
            <a:endParaRPr lang="lv-LV" sz="2400" b="1" dirty="0">
              <a:solidFill>
                <a:schemeClr val="bg1"/>
              </a:solidFill>
              <a:highlight>
                <a:srgbClr val="633494"/>
              </a:highlight>
            </a:endParaRPr>
          </a:p>
          <a:p>
            <a:r>
              <a:rPr lang="en-LV" sz="2400" b="1" dirty="0">
                <a:solidFill>
                  <a:schemeClr val="bg1"/>
                </a:solidFill>
                <a:highlight>
                  <a:srgbClr val="633494"/>
                </a:highlight>
              </a:rPr>
              <a:t>patēriņa produkts</a:t>
            </a:r>
          </a:p>
        </p:txBody>
      </p:sp>
      <p:sp>
        <p:nvSpPr>
          <p:cNvPr id="14" name="TextBox 13">
            <a:extLst>
              <a:ext uri="{FF2B5EF4-FFF2-40B4-BE49-F238E27FC236}">
                <a16:creationId xmlns:a16="http://schemas.microsoft.com/office/drawing/2014/main" id="{19540FFA-90F3-4724-B0B0-1CD496A0646F}"/>
              </a:ext>
            </a:extLst>
          </p:cNvPr>
          <p:cNvSpPr txBox="1"/>
          <p:nvPr/>
        </p:nvSpPr>
        <p:spPr>
          <a:xfrm>
            <a:off x="5054562" y="2495722"/>
            <a:ext cx="6184760" cy="1292662"/>
          </a:xfrm>
          <a:prstGeom prst="rect">
            <a:avLst/>
          </a:prstGeom>
          <a:noFill/>
        </p:spPr>
        <p:txBody>
          <a:bodyPr wrap="square">
            <a:spAutoFit/>
          </a:bodyPr>
          <a:lstStyle/>
          <a:p>
            <a:r>
              <a:rPr lang="en-LV" dirty="0">
                <a:solidFill>
                  <a:schemeClr val="bg2">
                    <a:lumMod val="10000"/>
                  </a:schemeClr>
                </a:solidFill>
              </a:rPr>
              <a:t>Piena produktus</a:t>
            </a:r>
            <a:endParaRPr lang="lv-LV" dirty="0">
              <a:solidFill>
                <a:schemeClr val="bg2">
                  <a:lumMod val="10000"/>
                </a:schemeClr>
              </a:solidFill>
            </a:endParaRPr>
          </a:p>
          <a:p>
            <a:r>
              <a:rPr lang="en-LV" dirty="0">
                <a:solidFill>
                  <a:schemeClr val="bg2">
                    <a:lumMod val="10000"/>
                  </a:schemeClr>
                </a:solidFill>
              </a:rPr>
              <a:t>regulāri lieto</a:t>
            </a:r>
            <a:endParaRPr lang="lv-LV" dirty="0">
              <a:solidFill>
                <a:schemeClr val="bg2">
                  <a:lumMod val="10000"/>
                </a:schemeClr>
              </a:solidFill>
            </a:endParaRPr>
          </a:p>
          <a:p>
            <a:r>
              <a:rPr lang="en-LV" sz="2400" b="1" dirty="0">
                <a:solidFill>
                  <a:schemeClr val="bg1"/>
                </a:solidFill>
                <a:highlight>
                  <a:srgbClr val="633494"/>
                </a:highlight>
              </a:rPr>
              <a:t>9 no 1</a:t>
            </a:r>
            <a:r>
              <a:rPr lang="lv-LV" sz="2400" b="1" dirty="0">
                <a:solidFill>
                  <a:schemeClr val="bg1"/>
                </a:solidFill>
                <a:highlight>
                  <a:srgbClr val="633494"/>
                </a:highlight>
              </a:rPr>
              <a:t>0</a:t>
            </a:r>
          </a:p>
          <a:p>
            <a:r>
              <a:rPr lang="en-LV" dirty="0">
                <a:solidFill>
                  <a:schemeClr val="bg2">
                    <a:lumMod val="10000"/>
                  </a:schemeClr>
                </a:solidFill>
              </a:rPr>
              <a:t>Latvijas iedzīvotājiem</a:t>
            </a:r>
          </a:p>
        </p:txBody>
      </p:sp>
      <p:sp>
        <p:nvSpPr>
          <p:cNvPr id="16" name="TextBox 15">
            <a:extLst>
              <a:ext uri="{FF2B5EF4-FFF2-40B4-BE49-F238E27FC236}">
                <a16:creationId xmlns:a16="http://schemas.microsoft.com/office/drawing/2014/main" id="{C650AB8E-18BB-4655-951E-CC5A255D4C91}"/>
              </a:ext>
            </a:extLst>
          </p:cNvPr>
          <p:cNvSpPr txBox="1"/>
          <p:nvPr/>
        </p:nvSpPr>
        <p:spPr>
          <a:xfrm>
            <a:off x="8485002" y="647334"/>
            <a:ext cx="3037973" cy="1477328"/>
          </a:xfrm>
          <a:prstGeom prst="rect">
            <a:avLst/>
          </a:prstGeom>
          <a:noFill/>
        </p:spPr>
        <p:txBody>
          <a:bodyPr wrap="square">
            <a:spAutoFit/>
          </a:bodyPr>
          <a:lstStyle/>
          <a:p>
            <a:r>
              <a:rPr lang="en-LV" dirty="0">
                <a:solidFill>
                  <a:schemeClr val="bg2">
                    <a:lumMod val="10000"/>
                  </a:schemeClr>
                </a:solidFill>
              </a:rPr>
              <a:t>Piena produkti ieņem </a:t>
            </a:r>
            <a:r>
              <a:rPr lang="en-LV" sz="2400" b="1" dirty="0">
                <a:solidFill>
                  <a:schemeClr val="bg1"/>
                </a:solidFill>
                <a:highlight>
                  <a:srgbClr val="633494"/>
                </a:highlight>
              </a:rPr>
              <a:t>būtisku īpatsvaru patērētāju pārtikas grozā</a:t>
            </a:r>
            <a:endParaRPr lang="en-LV" dirty="0">
              <a:solidFill>
                <a:schemeClr val="bg2">
                  <a:lumMod val="10000"/>
                </a:schemeClr>
              </a:solidFill>
            </a:endParaRPr>
          </a:p>
        </p:txBody>
      </p:sp>
      <p:sp>
        <p:nvSpPr>
          <p:cNvPr id="18" name="TextBox 17">
            <a:extLst>
              <a:ext uri="{FF2B5EF4-FFF2-40B4-BE49-F238E27FC236}">
                <a16:creationId xmlns:a16="http://schemas.microsoft.com/office/drawing/2014/main" id="{291166DE-659F-452D-9090-0FCC2E51797A}"/>
              </a:ext>
            </a:extLst>
          </p:cNvPr>
          <p:cNvSpPr txBox="1"/>
          <p:nvPr/>
        </p:nvSpPr>
        <p:spPr>
          <a:xfrm>
            <a:off x="8482399" y="2571315"/>
            <a:ext cx="3765388" cy="1754326"/>
          </a:xfrm>
          <a:prstGeom prst="rect">
            <a:avLst/>
          </a:prstGeom>
          <a:noFill/>
        </p:spPr>
        <p:txBody>
          <a:bodyPr wrap="square">
            <a:spAutoFit/>
          </a:bodyPr>
          <a:lstStyle/>
          <a:p>
            <a:r>
              <a:rPr lang="en-LV" dirty="0">
                <a:solidFill>
                  <a:schemeClr val="bg2">
                    <a:lumMod val="10000"/>
                  </a:schemeClr>
                </a:solidFill>
              </a:rPr>
              <a:t>Viena mājsaimniecība</a:t>
            </a:r>
            <a:endParaRPr lang="lv-LV" dirty="0">
              <a:solidFill>
                <a:schemeClr val="bg2">
                  <a:lumMod val="10000"/>
                </a:schemeClr>
              </a:solidFill>
            </a:endParaRPr>
          </a:p>
          <a:p>
            <a:r>
              <a:rPr lang="en-LV" dirty="0">
                <a:solidFill>
                  <a:schemeClr val="bg2">
                    <a:lumMod val="10000"/>
                  </a:schemeClr>
                </a:solidFill>
              </a:rPr>
              <a:t>(2+1) mēnesī</a:t>
            </a:r>
            <a:endParaRPr lang="lv-LV" dirty="0">
              <a:solidFill>
                <a:schemeClr val="bg2">
                  <a:lumMod val="10000"/>
                </a:schemeClr>
              </a:solidFill>
            </a:endParaRPr>
          </a:p>
          <a:p>
            <a:r>
              <a:rPr lang="en-LV" sz="2400" b="1" dirty="0">
                <a:solidFill>
                  <a:schemeClr val="bg1"/>
                </a:solidFill>
                <a:highlight>
                  <a:srgbClr val="633494"/>
                </a:highlight>
              </a:rPr>
              <a:t>vidēji piena</a:t>
            </a:r>
            <a:endParaRPr lang="lv-LV" sz="2400" b="1" dirty="0">
              <a:solidFill>
                <a:schemeClr val="bg1"/>
              </a:solidFill>
              <a:highlight>
                <a:srgbClr val="633494"/>
              </a:highlight>
            </a:endParaRPr>
          </a:p>
          <a:p>
            <a:r>
              <a:rPr lang="en-LV" sz="2400" b="1" dirty="0">
                <a:solidFill>
                  <a:schemeClr val="bg1"/>
                </a:solidFill>
                <a:highlight>
                  <a:srgbClr val="633494"/>
                </a:highlight>
              </a:rPr>
              <a:t>produktiem</a:t>
            </a:r>
            <a:endParaRPr lang="lv-LV" sz="2400" b="1" dirty="0">
              <a:solidFill>
                <a:schemeClr val="bg1"/>
              </a:solidFill>
              <a:highlight>
                <a:srgbClr val="633494"/>
              </a:highlight>
            </a:endParaRPr>
          </a:p>
          <a:p>
            <a:r>
              <a:rPr lang="en-LV" sz="2400" b="1" dirty="0">
                <a:solidFill>
                  <a:schemeClr val="bg1"/>
                </a:solidFill>
                <a:highlight>
                  <a:srgbClr val="633494"/>
                </a:highlight>
              </a:rPr>
              <a:t>tērē 42,4 EUR</a:t>
            </a:r>
          </a:p>
        </p:txBody>
      </p:sp>
      <p:sp>
        <p:nvSpPr>
          <p:cNvPr id="20" name="TextBox 19">
            <a:extLst>
              <a:ext uri="{FF2B5EF4-FFF2-40B4-BE49-F238E27FC236}">
                <a16:creationId xmlns:a16="http://schemas.microsoft.com/office/drawing/2014/main" id="{7C06EE3A-AE5E-41F5-89D7-9C214A9B5D58}"/>
              </a:ext>
            </a:extLst>
          </p:cNvPr>
          <p:cNvSpPr txBox="1"/>
          <p:nvPr/>
        </p:nvSpPr>
        <p:spPr>
          <a:xfrm>
            <a:off x="5063240" y="4718511"/>
            <a:ext cx="6954252" cy="1107996"/>
          </a:xfrm>
          <a:prstGeom prst="rect">
            <a:avLst/>
          </a:prstGeom>
          <a:noFill/>
        </p:spPr>
        <p:txBody>
          <a:bodyPr wrap="square">
            <a:spAutoFit/>
          </a:bodyPr>
          <a:lstStyle/>
          <a:p>
            <a:r>
              <a:rPr lang="en-LV" dirty="0">
                <a:solidFill>
                  <a:schemeClr val="bg2">
                    <a:lumMod val="10000"/>
                  </a:schemeClr>
                </a:solidFill>
              </a:rPr>
              <a:t>Piena produkt</a:t>
            </a:r>
            <a:r>
              <a:rPr lang="lv-LV" dirty="0" err="1">
                <a:solidFill>
                  <a:schemeClr val="bg2">
                    <a:lumMod val="10000"/>
                  </a:schemeClr>
                </a:solidFill>
              </a:rPr>
              <a:t>iem</a:t>
            </a:r>
            <a:r>
              <a:rPr lang="lv-LV" dirty="0">
                <a:solidFill>
                  <a:schemeClr val="bg2">
                    <a:lumMod val="10000"/>
                  </a:schemeClr>
                </a:solidFill>
              </a:rPr>
              <a:t> ir</a:t>
            </a:r>
          </a:p>
          <a:p>
            <a:r>
              <a:rPr lang="en-GB" sz="2400" b="1" dirty="0">
                <a:solidFill>
                  <a:schemeClr val="bg1"/>
                </a:solidFill>
                <a:highlight>
                  <a:srgbClr val="633494"/>
                </a:highlight>
              </a:rPr>
              <a:t>v</a:t>
            </a:r>
            <a:r>
              <a:rPr lang="en-LV" sz="2400" b="1" dirty="0">
                <a:solidFill>
                  <a:schemeClr val="bg1"/>
                </a:solidFill>
                <a:highlight>
                  <a:srgbClr val="633494"/>
                </a:highlight>
              </a:rPr>
              <a:t>idēji augsta</a:t>
            </a:r>
          </a:p>
          <a:p>
            <a:r>
              <a:rPr lang="en-GB" sz="2400" b="1" dirty="0">
                <a:solidFill>
                  <a:schemeClr val="bg1"/>
                </a:solidFill>
                <a:highlight>
                  <a:srgbClr val="633494"/>
                </a:highlight>
              </a:rPr>
              <a:t>e</a:t>
            </a:r>
            <a:r>
              <a:rPr lang="en-LV" sz="2400" b="1" dirty="0">
                <a:solidFill>
                  <a:schemeClr val="bg1"/>
                </a:solidFill>
                <a:highlight>
                  <a:srgbClr val="633494"/>
                </a:highlight>
              </a:rPr>
              <a:t>lastība</a:t>
            </a:r>
            <a:r>
              <a:rPr lang="lv-LV" sz="2400" b="1" dirty="0">
                <a:solidFill>
                  <a:schemeClr val="bg1"/>
                </a:solidFill>
                <a:highlight>
                  <a:srgbClr val="633494"/>
                </a:highlight>
              </a:rPr>
              <a:t> </a:t>
            </a:r>
            <a:r>
              <a:rPr lang="en-LV" sz="2400" b="1" dirty="0">
                <a:solidFill>
                  <a:schemeClr val="bg1"/>
                </a:solidFill>
                <a:highlight>
                  <a:srgbClr val="633494"/>
                </a:highlight>
              </a:rPr>
              <a:t>(0,3-0,97)</a:t>
            </a:r>
          </a:p>
        </p:txBody>
      </p:sp>
      <p:sp>
        <p:nvSpPr>
          <p:cNvPr id="22" name="TextBox 21">
            <a:extLst>
              <a:ext uri="{FF2B5EF4-FFF2-40B4-BE49-F238E27FC236}">
                <a16:creationId xmlns:a16="http://schemas.microsoft.com/office/drawing/2014/main" id="{D5BE4489-985F-464A-ACA2-D855B8656BDC}"/>
              </a:ext>
            </a:extLst>
          </p:cNvPr>
          <p:cNvSpPr txBox="1"/>
          <p:nvPr/>
        </p:nvSpPr>
        <p:spPr>
          <a:xfrm>
            <a:off x="8476005" y="4759656"/>
            <a:ext cx="3046970" cy="1569660"/>
          </a:xfrm>
          <a:prstGeom prst="rect">
            <a:avLst/>
          </a:prstGeom>
          <a:noFill/>
        </p:spPr>
        <p:txBody>
          <a:bodyPr wrap="square">
            <a:spAutoFit/>
          </a:bodyPr>
          <a:lstStyle/>
          <a:p>
            <a:r>
              <a:rPr lang="en-LV" dirty="0">
                <a:solidFill>
                  <a:schemeClr val="bg2">
                    <a:lumMod val="10000"/>
                  </a:schemeClr>
                </a:solidFill>
              </a:rPr>
              <a:t>Piena produkti ir</a:t>
            </a:r>
            <a:endParaRPr lang="lv-LV" dirty="0">
              <a:solidFill>
                <a:schemeClr val="bg2">
                  <a:lumMod val="10000"/>
                </a:schemeClr>
              </a:solidFill>
            </a:endParaRPr>
          </a:p>
          <a:p>
            <a:r>
              <a:rPr lang="en-LV" sz="2400" b="1" dirty="0">
                <a:solidFill>
                  <a:schemeClr val="bg1"/>
                </a:solidFill>
                <a:highlight>
                  <a:srgbClr val="633494"/>
                </a:highlight>
              </a:rPr>
              <a:t>veselīgie produkti</a:t>
            </a:r>
            <a:endParaRPr lang="lv-LV" sz="2400" b="1" dirty="0">
              <a:solidFill>
                <a:schemeClr val="bg1"/>
              </a:solidFill>
              <a:highlight>
                <a:srgbClr val="633494"/>
              </a:highlight>
            </a:endParaRPr>
          </a:p>
          <a:p>
            <a:r>
              <a:rPr lang="en-LV" dirty="0">
                <a:solidFill>
                  <a:schemeClr val="bg2">
                    <a:lumMod val="10000"/>
                  </a:schemeClr>
                </a:solidFill>
              </a:rPr>
              <a:t>(biezpiens, skābpiena</a:t>
            </a:r>
            <a:endParaRPr lang="lv-LV" dirty="0">
              <a:solidFill>
                <a:schemeClr val="bg2">
                  <a:lumMod val="10000"/>
                </a:schemeClr>
              </a:solidFill>
            </a:endParaRPr>
          </a:p>
          <a:p>
            <a:r>
              <a:rPr lang="en-LV" dirty="0">
                <a:solidFill>
                  <a:schemeClr val="bg2">
                    <a:lumMod val="10000"/>
                  </a:schemeClr>
                </a:solidFill>
              </a:rPr>
              <a:t>produkti, jogurti, u.c.) (Skolas piena programma)</a:t>
            </a:r>
          </a:p>
        </p:txBody>
      </p:sp>
      <p:sp>
        <p:nvSpPr>
          <p:cNvPr id="17" name="Oval 16">
            <a:extLst>
              <a:ext uri="{FF2B5EF4-FFF2-40B4-BE49-F238E27FC236}">
                <a16:creationId xmlns:a16="http://schemas.microsoft.com/office/drawing/2014/main" id="{7C9A2673-2C68-491D-9103-50CA2A3D9A25}"/>
              </a:ext>
            </a:extLst>
          </p:cNvPr>
          <p:cNvSpPr/>
          <p:nvPr/>
        </p:nvSpPr>
        <p:spPr>
          <a:xfrm>
            <a:off x="4749801" y="737384"/>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833EE2-54AA-4004-A61B-F978CDF208E0}"/>
              </a:ext>
            </a:extLst>
          </p:cNvPr>
          <p:cNvSpPr/>
          <p:nvPr/>
        </p:nvSpPr>
        <p:spPr>
          <a:xfrm>
            <a:off x="4749801" y="2571315"/>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FA964D-0741-4E15-B262-6350296E10A2}"/>
              </a:ext>
            </a:extLst>
          </p:cNvPr>
          <p:cNvSpPr/>
          <p:nvPr/>
        </p:nvSpPr>
        <p:spPr>
          <a:xfrm>
            <a:off x="8177638" y="2641999"/>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2251779-0D1F-463B-9D7F-0BE9636AE4CA}"/>
              </a:ext>
            </a:extLst>
          </p:cNvPr>
          <p:cNvSpPr/>
          <p:nvPr/>
        </p:nvSpPr>
        <p:spPr>
          <a:xfrm>
            <a:off x="8174787" y="737385"/>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5072C5B-6A0C-455C-A2F9-624B75AFBA35}"/>
              </a:ext>
            </a:extLst>
          </p:cNvPr>
          <p:cNvSpPr/>
          <p:nvPr/>
        </p:nvSpPr>
        <p:spPr>
          <a:xfrm>
            <a:off x="4764873" y="4794770"/>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E0159E9-CCDD-42FF-9971-3060BC933B5F}"/>
              </a:ext>
            </a:extLst>
          </p:cNvPr>
          <p:cNvSpPr/>
          <p:nvPr/>
        </p:nvSpPr>
        <p:spPr>
          <a:xfrm>
            <a:off x="8177638" y="4844094"/>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5074C66-611C-7043-A2EB-0A4BF654283B}"/>
              </a:ext>
            </a:extLst>
          </p:cNvPr>
          <p:cNvSpPr txBox="1"/>
          <p:nvPr/>
        </p:nvSpPr>
        <p:spPr>
          <a:xfrm>
            <a:off x="517238" y="6326995"/>
            <a:ext cx="11207361" cy="523220"/>
          </a:xfrm>
          <a:prstGeom prst="rect">
            <a:avLst/>
          </a:prstGeom>
          <a:noFill/>
        </p:spPr>
        <p:txBody>
          <a:bodyPr wrap="square">
            <a:spAutoFit/>
          </a:bodyPr>
          <a:lstStyle/>
          <a:p>
            <a:endParaRPr lang="en-LV" sz="1400" dirty="0">
              <a:solidFill>
                <a:schemeClr val="bg2">
                  <a:lumMod val="10000"/>
                </a:schemeClr>
              </a:solidFill>
            </a:endParaRPr>
          </a:p>
          <a:p>
            <a:r>
              <a:rPr lang="en-LV" sz="1400" dirty="0">
                <a:solidFill>
                  <a:schemeClr val="bg2">
                    <a:lumMod val="10000"/>
                  </a:schemeClr>
                </a:solidFill>
              </a:rPr>
              <a:t>Avots: Nielsen 2019.gada dati un LPCS dati</a:t>
            </a:r>
          </a:p>
        </p:txBody>
      </p:sp>
    </p:spTree>
    <p:extLst>
      <p:ext uri="{BB962C8B-B14F-4D97-AF65-F5344CB8AC3E}">
        <p14:creationId xmlns:p14="http://schemas.microsoft.com/office/powerpoint/2010/main" val="278102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now, riding, person, wave&#10;&#10;Description automatically generated">
            <a:extLst>
              <a:ext uri="{FF2B5EF4-FFF2-40B4-BE49-F238E27FC236}">
                <a16:creationId xmlns:a16="http://schemas.microsoft.com/office/drawing/2014/main" id="{AD0E4A57-BC24-41E4-AC9D-E8BD1F85A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7" name="Rectangle 16">
            <a:extLst>
              <a:ext uri="{FF2B5EF4-FFF2-40B4-BE49-F238E27FC236}">
                <a16:creationId xmlns:a16="http://schemas.microsoft.com/office/drawing/2014/main" id="{752FA3DA-3EDA-4219-9815-B47ED09732D9}"/>
              </a:ext>
            </a:extLst>
          </p:cNvPr>
          <p:cNvSpPr/>
          <p:nvPr/>
        </p:nvSpPr>
        <p:spPr>
          <a:xfrm>
            <a:off x="-37180" y="23395"/>
            <a:ext cx="12343649" cy="6858000"/>
          </a:xfrm>
          <a:prstGeom prst="rect">
            <a:avLst/>
          </a:prstGeom>
          <a:solidFill>
            <a:srgbClr val="7030A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DD3ECD-FD15-4F11-A056-638B00255489}"/>
              </a:ext>
            </a:extLst>
          </p:cNvPr>
          <p:cNvSpPr txBox="1"/>
          <p:nvPr/>
        </p:nvSpPr>
        <p:spPr>
          <a:xfrm>
            <a:off x="558380" y="537904"/>
            <a:ext cx="6169152" cy="369332"/>
          </a:xfrm>
          <a:prstGeom prst="rect">
            <a:avLst/>
          </a:prstGeom>
          <a:noFill/>
        </p:spPr>
        <p:txBody>
          <a:bodyPr wrap="square">
            <a:spAutoFit/>
          </a:bodyPr>
          <a:lstStyle/>
          <a:p>
            <a:r>
              <a:rPr lang="en-LV" b="1" dirty="0">
                <a:solidFill>
                  <a:schemeClr val="bg2">
                    <a:lumMod val="10000"/>
                  </a:schemeClr>
                </a:solidFill>
              </a:rPr>
              <a:t>Ievērojams p</a:t>
            </a:r>
            <a:r>
              <a:rPr lang="en-LV" sz="1800" b="1" dirty="0">
                <a:solidFill>
                  <a:schemeClr val="bg2">
                    <a:lumMod val="10000"/>
                  </a:schemeClr>
                </a:solidFill>
              </a:rPr>
              <a:t>rognozētais efekts uz mājsaimniecību</a:t>
            </a:r>
          </a:p>
        </p:txBody>
      </p:sp>
      <p:sp>
        <p:nvSpPr>
          <p:cNvPr id="10" name="Text Placeholder 8">
            <a:extLst>
              <a:ext uri="{FF2B5EF4-FFF2-40B4-BE49-F238E27FC236}">
                <a16:creationId xmlns:a16="http://schemas.microsoft.com/office/drawing/2014/main" id="{9614A25F-7ABE-46F0-A3F4-9EAE402E15BB}"/>
              </a:ext>
            </a:extLst>
          </p:cNvPr>
          <p:cNvSpPr txBox="1">
            <a:spLocks/>
          </p:cNvSpPr>
          <p:nvPr/>
        </p:nvSpPr>
        <p:spPr>
          <a:xfrm>
            <a:off x="7336817" y="300388"/>
            <a:ext cx="2911748" cy="1810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v-LV" sz="2000" dirty="0"/>
          </a:p>
        </p:txBody>
      </p:sp>
      <p:sp>
        <p:nvSpPr>
          <p:cNvPr id="31" name="Rectangle 30">
            <a:extLst>
              <a:ext uri="{FF2B5EF4-FFF2-40B4-BE49-F238E27FC236}">
                <a16:creationId xmlns:a16="http://schemas.microsoft.com/office/drawing/2014/main" id="{F569FC3B-935E-4F1D-AFE5-061DA65FE1BA}"/>
              </a:ext>
            </a:extLst>
          </p:cNvPr>
          <p:cNvSpPr/>
          <p:nvPr/>
        </p:nvSpPr>
        <p:spPr>
          <a:xfrm>
            <a:off x="633984" y="980388"/>
            <a:ext cx="463296" cy="925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Box 12">
            <a:extLst>
              <a:ext uri="{FF2B5EF4-FFF2-40B4-BE49-F238E27FC236}">
                <a16:creationId xmlns:a16="http://schemas.microsoft.com/office/drawing/2014/main" id="{C59D3E4B-A017-4976-8071-1D881AB735FB}"/>
              </a:ext>
            </a:extLst>
          </p:cNvPr>
          <p:cNvSpPr txBox="1"/>
          <p:nvPr/>
        </p:nvSpPr>
        <p:spPr>
          <a:xfrm>
            <a:off x="803065" y="1549142"/>
            <a:ext cx="3328416" cy="1938992"/>
          </a:xfrm>
          <a:prstGeom prst="rect">
            <a:avLst/>
          </a:prstGeom>
          <a:noFill/>
        </p:spPr>
        <p:txBody>
          <a:bodyPr wrap="square">
            <a:spAutoFit/>
          </a:bodyPr>
          <a:lstStyle/>
          <a:p>
            <a:r>
              <a:rPr lang="lv-LV" sz="4800" b="1" dirty="0">
                <a:solidFill>
                  <a:schemeClr val="bg1"/>
                </a:solidFill>
                <a:highlight>
                  <a:srgbClr val="633494"/>
                </a:highlight>
                <a:latin typeface="Arial" panose="020B0604020202020204" pitchFamily="34" charset="0"/>
                <a:cs typeface="Arial" panose="020B0604020202020204" pitchFamily="34" charset="0"/>
              </a:rPr>
              <a:t>-11,7%</a:t>
            </a:r>
          </a:p>
          <a:p>
            <a:r>
              <a:rPr lang="lv-LV" sz="1800" b="1" dirty="0">
                <a:solidFill>
                  <a:schemeClr val="bg2">
                    <a:lumMod val="10000"/>
                  </a:schemeClr>
                </a:solidFill>
                <a:latin typeface="Arial" panose="020B0604020202020204" pitchFamily="34" charset="0"/>
                <a:cs typeface="Arial" panose="020B0604020202020204" pitchFamily="34" charset="0"/>
              </a:rPr>
              <a:t>Paredzamais mazumtirdzniecības</a:t>
            </a:r>
          </a:p>
          <a:p>
            <a:r>
              <a:rPr lang="lv-LV" sz="1800" b="1" dirty="0">
                <a:solidFill>
                  <a:schemeClr val="bg2">
                    <a:lumMod val="10000"/>
                  </a:schemeClr>
                </a:solidFill>
                <a:latin typeface="Arial" panose="020B0604020202020204" pitchFamily="34" charset="0"/>
                <a:cs typeface="Arial" panose="020B0604020202020204" pitchFamily="34" charset="0"/>
              </a:rPr>
              <a:t>cenu samazinājums</a:t>
            </a:r>
          </a:p>
          <a:p>
            <a:r>
              <a:rPr lang="lv-LV" b="1" dirty="0">
                <a:solidFill>
                  <a:schemeClr val="bg2">
                    <a:lumMod val="10000"/>
                  </a:schemeClr>
                </a:solidFill>
                <a:latin typeface="Arial" panose="020B0604020202020204" pitchFamily="34" charset="0"/>
                <a:cs typeface="Arial" panose="020B0604020202020204" pitchFamily="34" charset="0"/>
              </a:rPr>
              <a:t>piena produktiem</a:t>
            </a:r>
            <a:endParaRPr lang="lv-LV" sz="1800" b="1" dirty="0">
              <a:solidFill>
                <a:schemeClr val="bg2">
                  <a:lumMod val="1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D8D3B79-38ED-484C-9B95-B07B8B5F317B}"/>
              </a:ext>
            </a:extLst>
          </p:cNvPr>
          <p:cNvSpPr txBox="1"/>
          <p:nvPr/>
        </p:nvSpPr>
        <p:spPr>
          <a:xfrm>
            <a:off x="9271385" y="1545105"/>
            <a:ext cx="3328416" cy="1938992"/>
          </a:xfrm>
          <a:prstGeom prst="rect">
            <a:avLst/>
          </a:prstGeom>
          <a:noFill/>
        </p:spPr>
        <p:txBody>
          <a:bodyPr wrap="square">
            <a:spAutoFit/>
          </a:bodyPr>
          <a:lstStyle/>
          <a:p>
            <a:r>
              <a:rPr lang="lv-LV" sz="4800" b="1" dirty="0">
                <a:solidFill>
                  <a:schemeClr val="bg1"/>
                </a:solidFill>
                <a:highlight>
                  <a:srgbClr val="633494"/>
                </a:highlight>
                <a:latin typeface="Arial" panose="020B0604020202020204" pitchFamily="34" charset="0"/>
                <a:cs typeface="Arial" panose="020B0604020202020204" pitchFamily="34" charset="0"/>
              </a:rPr>
              <a:t>+5%</a:t>
            </a:r>
          </a:p>
          <a:p>
            <a:r>
              <a:rPr lang="lv-LV" b="1" dirty="0">
                <a:solidFill>
                  <a:schemeClr val="bg2">
                    <a:lumMod val="10000"/>
                  </a:schemeClr>
                </a:solidFill>
                <a:latin typeface="Arial" panose="020B0604020202020204" pitchFamily="34" charset="0"/>
                <a:cs typeface="Arial" panose="020B0604020202020204" pitchFamily="34" charset="0"/>
              </a:rPr>
              <a:t>Paredzamais</a:t>
            </a:r>
          </a:p>
          <a:p>
            <a:r>
              <a:rPr lang="lv-LV" b="1" dirty="0">
                <a:solidFill>
                  <a:schemeClr val="bg2">
                    <a:lumMod val="10000"/>
                  </a:schemeClr>
                </a:solidFill>
                <a:latin typeface="Arial" panose="020B0604020202020204" pitchFamily="34" charset="0"/>
                <a:cs typeface="Arial" panose="020B0604020202020204" pitchFamily="34" charset="0"/>
              </a:rPr>
              <a:t>patēriņa</a:t>
            </a:r>
          </a:p>
          <a:p>
            <a:r>
              <a:rPr lang="lv-LV" b="1" dirty="0">
                <a:solidFill>
                  <a:schemeClr val="bg2">
                    <a:lumMod val="10000"/>
                  </a:schemeClr>
                </a:solidFill>
                <a:latin typeface="Arial" panose="020B0604020202020204" pitchFamily="34" charset="0"/>
                <a:cs typeface="Arial" panose="020B0604020202020204" pitchFamily="34" charset="0"/>
              </a:rPr>
              <a:t>pieaugums piena produktiem</a:t>
            </a:r>
          </a:p>
        </p:txBody>
      </p:sp>
      <p:pic>
        <p:nvPicPr>
          <p:cNvPr id="6" name="Graphic 5">
            <a:extLst>
              <a:ext uri="{FF2B5EF4-FFF2-40B4-BE49-F238E27FC236}">
                <a16:creationId xmlns:a16="http://schemas.microsoft.com/office/drawing/2014/main" id="{E406256A-0CA1-421D-BD4A-1F5F1B66B4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9747" y="2021310"/>
            <a:ext cx="901514" cy="705679"/>
          </a:xfrm>
          <a:prstGeom prst="rect">
            <a:avLst/>
          </a:prstGeom>
        </p:spPr>
      </p:pic>
      <p:sp>
        <p:nvSpPr>
          <p:cNvPr id="18" name="TextBox 17">
            <a:extLst>
              <a:ext uri="{FF2B5EF4-FFF2-40B4-BE49-F238E27FC236}">
                <a16:creationId xmlns:a16="http://schemas.microsoft.com/office/drawing/2014/main" id="{ECF4CAFD-5231-4BB7-95F8-0C443E5E620F}"/>
              </a:ext>
            </a:extLst>
          </p:cNvPr>
          <p:cNvSpPr txBox="1"/>
          <p:nvPr/>
        </p:nvSpPr>
        <p:spPr>
          <a:xfrm>
            <a:off x="633984" y="4329650"/>
            <a:ext cx="4997534" cy="2123658"/>
          </a:xfrm>
          <a:prstGeom prst="rect">
            <a:avLst/>
          </a:prstGeom>
          <a:noFill/>
        </p:spPr>
        <p:txBody>
          <a:bodyPr wrap="square">
            <a:spAutoFit/>
          </a:bodyPr>
          <a:lstStyle/>
          <a:p>
            <a:r>
              <a:rPr lang="lv-LV" sz="4800" b="1" dirty="0">
                <a:solidFill>
                  <a:schemeClr val="bg1"/>
                </a:solidFill>
                <a:highlight>
                  <a:srgbClr val="633494"/>
                </a:highlight>
                <a:latin typeface="Arial" panose="020B0604020202020204" pitchFamily="34" charset="0"/>
                <a:cs typeface="Arial" panose="020B0604020202020204" pitchFamily="34" charset="0"/>
              </a:rPr>
              <a:t>65,5 EUR/ gadā*</a:t>
            </a:r>
          </a:p>
          <a:p>
            <a:r>
              <a:rPr lang="lv-LV" b="1" dirty="0">
                <a:solidFill>
                  <a:schemeClr val="bg2">
                    <a:lumMod val="10000"/>
                  </a:schemeClr>
                </a:solidFill>
                <a:latin typeface="Arial" panose="020B0604020202020204" pitchFamily="34" charset="0"/>
                <a:cs typeface="Arial" panose="020B0604020202020204" pitchFamily="34" charset="0"/>
              </a:rPr>
              <a:t>Mājsaimniecības (2+1) ietaupījums, ko izlieto citu produktu/ pakalpojumu iegādei</a:t>
            </a:r>
          </a:p>
          <a:p>
            <a:endParaRPr lang="lv-LV" sz="4800" b="1" dirty="0">
              <a:solidFill>
                <a:schemeClr val="bg1"/>
              </a:solidFill>
              <a:highlight>
                <a:srgbClr val="633494"/>
              </a:highligh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03F0C-3E09-4EA2-89FD-C7FEB43A379C}"/>
              </a:ext>
            </a:extLst>
          </p:cNvPr>
          <p:cNvSpPr txBox="1"/>
          <p:nvPr/>
        </p:nvSpPr>
        <p:spPr>
          <a:xfrm>
            <a:off x="654448" y="5927864"/>
            <a:ext cx="11207361" cy="738664"/>
          </a:xfrm>
          <a:prstGeom prst="rect">
            <a:avLst/>
          </a:prstGeom>
          <a:noFill/>
        </p:spPr>
        <p:txBody>
          <a:bodyPr wrap="square">
            <a:spAutoFit/>
          </a:bodyPr>
          <a:lstStyle/>
          <a:p>
            <a:r>
              <a:rPr lang="en-LV" sz="1400" dirty="0">
                <a:solidFill>
                  <a:schemeClr val="bg2">
                    <a:lumMod val="10000"/>
                  </a:schemeClr>
                </a:solidFill>
              </a:rPr>
              <a:t>*(pēc +5% piena produktu patēriņa pieauguma). Tas ir 0,4% no mazāk nodrošinātas ģimenes mēneša ienākumiem (ja abiem vecākiem ienākumi ir minimālās algas 701 EUR netto)</a:t>
            </a:r>
          </a:p>
          <a:p>
            <a:r>
              <a:rPr lang="en-LV" sz="1400" dirty="0">
                <a:solidFill>
                  <a:schemeClr val="bg2">
                    <a:lumMod val="10000"/>
                  </a:schemeClr>
                </a:solidFill>
              </a:rPr>
              <a:t>Avots: LPCS aprēķins</a:t>
            </a:r>
          </a:p>
        </p:txBody>
      </p:sp>
      <p:pic>
        <p:nvPicPr>
          <p:cNvPr id="19" name="Graphic 18">
            <a:extLst>
              <a:ext uri="{FF2B5EF4-FFF2-40B4-BE49-F238E27FC236}">
                <a16:creationId xmlns:a16="http://schemas.microsoft.com/office/drawing/2014/main" id="{CC98B05A-E43D-4B2C-9E03-968F1B42CA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1110" y="2024187"/>
            <a:ext cx="901514" cy="705679"/>
          </a:xfrm>
          <a:prstGeom prst="rect">
            <a:avLst/>
          </a:prstGeom>
        </p:spPr>
      </p:pic>
      <p:cxnSp>
        <p:nvCxnSpPr>
          <p:cNvPr id="4" name="Straight Connector 3">
            <a:extLst>
              <a:ext uri="{FF2B5EF4-FFF2-40B4-BE49-F238E27FC236}">
                <a16:creationId xmlns:a16="http://schemas.microsoft.com/office/drawing/2014/main" id="{6CDBD391-34DF-964F-A6F6-CC43804840EB}"/>
              </a:ext>
            </a:extLst>
          </p:cNvPr>
          <p:cNvCxnSpPr/>
          <p:nvPr/>
        </p:nvCxnSpPr>
        <p:spPr>
          <a:xfrm>
            <a:off x="865632" y="4108174"/>
            <a:ext cx="10784994"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5CE1653E-D44B-EA45-9ECD-06C11F30AC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5243" y="4989651"/>
            <a:ext cx="901514" cy="705679"/>
          </a:xfrm>
          <a:prstGeom prst="rect">
            <a:avLst/>
          </a:prstGeom>
        </p:spPr>
      </p:pic>
      <p:sp>
        <p:nvSpPr>
          <p:cNvPr id="21" name="TextBox 20">
            <a:extLst>
              <a:ext uri="{FF2B5EF4-FFF2-40B4-BE49-F238E27FC236}">
                <a16:creationId xmlns:a16="http://schemas.microsoft.com/office/drawing/2014/main" id="{A771C81B-A442-404B-965A-260D9D5EBA4D}"/>
              </a:ext>
            </a:extLst>
          </p:cNvPr>
          <p:cNvSpPr txBox="1"/>
          <p:nvPr/>
        </p:nvSpPr>
        <p:spPr>
          <a:xfrm>
            <a:off x="6727532" y="4325522"/>
            <a:ext cx="5305442" cy="1384995"/>
          </a:xfrm>
          <a:prstGeom prst="rect">
            <a:avLst/>
          </a:prstGeom>
          <a:noFill/>
        </p:spPr>
        <p:txBody>
          <a:bodyPr wrap="square">
            <a:spAutoFit/>
          </a:bodyPr>
          <a:lstStyle/>
          <a:p>
            <a:r>
              <a:rPr lang="lv-LV" sz="4800" b="1" dirty="0">
                <a:solidFill>
                  <a:schemeClr val="bg1"/>
                </a:solidFill>
                <a:highlight>
                  <a:srgbClr val="633494"/>
                </a:highlight>
                <a:latin typeface="Arial" panose="020B0604020202020204" pitchFamily="34" charset="0"/>
                <a:cs typeface="Arial" panose="020B0604020202020204" pitchFamily="34" charset="0"/>
              </a:rPr>
              <a:t>13,75 EUR/ gadā</a:t>
            </a:r>
          </a:p>
          <a:p>
            <a:r>
              <a:rPr lang="lv-LV" b="1" dirty="0">
                <a:solidFill>
                  <a:schemeClr val="bg2">
                    <a:lumMod val="10000"/>
                  </a:schemeClr>
                </a:solidFill>
                <a:latin typeface="Arial" panose="020B0604020202020204" pitchFamily="34" charset="0"/>
                <a:cs typeface="Arial" panose="020B0604020202020204" pitchFamily="34" charset="0"/>
              </a:rPr>
              <a:t>Atgriežas valsts budžetā caur citu produktu/ pakalpojumu PVN ar 21% likmi</a:t>
            </a:r>
          </a:p>
        </p:txBody>
      </p:sp>
      <p:pic>
        <p:nvPicPr>
          <p:cNvPr id="3" name="Graphic 2">
            <a:extLst>
              <a:ext uri="{FF2B5EF4-FFF2-40B4-BE49-F238E27FC236}">
                <a16:creationId xmlns:a16="http://schemas.microsoft.com/office/drawing/2014/main" id="{00D8640D-FF16-4CC7-8B14-F37D939570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7323" y="1078999"/>
            <a:ext cx="3537013" cy="2963805"/>
          </a:xfrm>
          <a:prstGeom prst="rect">
            <a:avLst/>
          </a:prstGeom>
        </p:spPr>
      </p:pic>
    </p:spTree>
    <p:extLst>
      <p:ext uri="{BB962C8B-B14F-4D97-AF65-F5344CB8AC3E}">
        <p14:creationId xmlns:p14="http://schemas.microsoft.com/office/powerpoint/2010/main" val="303094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snow, riding, person, wave&#10;&#10;Description automatically generated">
            <a:extLst>
              <a:ext uri="{FF2B5EF4-FFF2-40B4-BE49-F238E27FC236}">
                <a16:creationId xmlns:a16="http://schemas.microsoft.com/office/drawing/2014/main" id="{95CE54A0-1819-4001-9C54-0B38681FB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29" name="Rectangle 28">
            <a:extLst>
              <a:ext uri="{FF2B5EF4-FFF2-40B4-BE49-F238E27FC236}">
                <a16:creationId xmlns:a16="http://schemas.microsoft.com/office/drawing/2014/main" id="{5BA51174-0AFD-43D6-8C65-E125A96B2982}"/>
              </a:ext>
            </a:extLst>
          </p:cNvPr>
          <p:cNvSpPr/>
          <p:nvPr/>
        </p:nvSpPr>
        <p:spPr>
          <a:xfrm>
            <a:off x="-75824" y="0"/>
            <a:ext cx="12343649" cy="6858000"/>
          </a:xfrm>
          <a:prstGeom prst="rect">
            <a:avLst/>
          </a:prstGeom>
          <a:solidFill>
            <a:srgbClr val="FFEC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DDD3ECD-FD15-4F11-A056-638B00255489}"/>
              </a:ext>
            </a:extLst>
          </p:cNvPr>
          <p:cNvSpPr txBox="1"/>
          <p:nvPr/>
        </p:nvSpPr>
        <p:spPr>
          <a:xfrm>
            <a:off x="558380" y="537904"/>
            <a:ext cx="6169152" cy="646331"/>
          </a:xfrm>
          <a:prstGeom prst="rect">
            <a:avLst/>
          </a:prstGeom>
          <a:noFill/>
        </p:spPr>
        <p:txBody>
          <a:bodyPr wrap="square">
            <a:spAutoFit/>
          </a:bodyPr>
          <a:lstStyle/>
          <a:p>
            <a:r>
              <a:rPr lang="lv-LV" b="1" dirty="0">
                <a:solidFill>
                  <a:schemeClr val="bg2">
                    <a:lumMod val="10000"/>
                  </a:schemeClr>
                </a:solidFill>
              </a:rPr>
              <a:t>2. </a:t>
            </a:r>
            <a:r>
              <a:rPr lang="en-LV" sz="1800" b="1" dirty="0">
                <a:solidFill>
                  <a:schemeClr val="bg2">
                    <a:lumMod val="10000"/>
                  </a:schemeClr>
                </a:solidFill>
              </a:rPr>
              <a:t>Kāpēc svarīgi piena nozarei?</a:t>
            </a:r>
          </a:p>
          <a:p>
            <a:endParaRPr lang="en-US" dirty="0">
              <a:solidFill>
                <a:schemeClr val="bg2">
                  <a:lumMod val="10000"/>
                </a:schemeClr>
              </a:solidFill>
            </a:endParaRPr>
          </a:p>
        </p:txBody>
      </p:sp>
      <p:sp>
        <p:nvSpPr>
          <p:cNvPr id="10" name="Text Placeholder 8">
            <a:extLst>
              <a:ext uri="{FF2B5EF4-FFF2-40B4-BE49-F238E27FC236}">
                <a16:creationId xmlns:a16="http://schemas.microsoft.com/office/drawing/2014/main" id="{9614A25F-7ABE-46F0-A3F4-9EAE402E15BB}"/>
              </a:ext>
            </a:extLst>
          </p:cNvPr>
          <p:cNvSpPr txBox="1">
            <a:spLocks/>
          </p:cNvSpPr>
          <p:nvPr/>
        </p:nvSpPr>
        <p:spPr>
          <a:xfrm>
            <a:off x="7335723" y="663774"/>
            <a:ext cx="2911748" cy="1810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v-LV" sz="2000" dirty="0"/>
          </a:p>
        </p:txBody>
      </p:sp>
      <p:sp>
        <p:nvSpPr>
          <p:cNvPr id="31" name="Rectangle 30">
            <a:extLst>
              <a:ext uri="{FF2B5EF4-FFF2-40B4-BE49-F238E27FC236}">
                <a16:creationId xmlns:a16="http://schemas.microsoft.com/office/drawing/2014/main" id="{F569FC3B-935E-4F1D-AFE5-061DA65FE1BA}"/>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E2CD232-E80A-4AD2-A017-F74C353459AC}"/>
              </a:ext>
            </a:extLst>
          </p:cNvPr>
          <p:cNvSpPr txBox="1"/>
          <p:nvPr/>
        </p:nvSpPr>
        <p:spPr>
          <a:xfrm>
            <a:off x="519674" y="1205870"/>
            <a:ext cx="6245470" cy="3416320"/>
          </a:xfrm>
          <a:prstGeom prst="rect">
            <a:avLst/>
          </a:prstGeom>
          <a:noFill/>
        </p:spPr>
        <p:txBody>
          <a:bodyPr wrap="square">
            <a:spAutoFit/>
          </a:bodyPr>
          <a:lstStyle/>
          <a:p>
            <a:r>
              <a:rPr lang="en-LV" sz="3600" b="1" dirty="0">
                <a:solidFill>
                  <a:schemeClr val="bg2">
                    <a:lumMod val="10000"/>
                  </a:schemeClr>
                </a:solidFill>
                <a:highlight>
                  <a:srgbClr val="FFEC00"/>
                </a:highlight>
              </a:rPr>
              <a:t>VEICINĀM PIENA PĀRSTRĀDES KĀ VADOŠĀS PĀRTIKAS RŪPNIECĪBAS ATVESEĻOŠANOS</a:t>
            </a:r>
            <a:endParaRPr lang="lv-LV" sz="3600" b="1" dirty="0">
              <a:solidFill>
                <a:schemeClr val="bg2">
                  <a:lumMod val="10000"/>
                </a:schemeClr>
              </a:solidFill>
              <a:highlight>
                <a:srgbClr val="FFEC00"/>
              </a:highlight>
            </a:endParaRPr>
          </a:p>
          <a:p>
            <a:r>
              <a:rPr lang="en-LV" sz="3600" b="1" dirty="0">
                <a:solidFill>
                  <a:schemeClr val="bg2">
                    <a:lumMod val="10000"/>
                  </a:schemeClr>
                </a:solidFill>
                <a:highlight>
                  <a:srgbClr val="FFEC00"/>
                </a:highlight>
              </a:rPr>
              <a:t>PĒC KRĪZES PERIODĀ</a:t>
            </a:r>
          </a:p>
        </p:txBody>
      </p:sp>
      <p:pic>
        <p:nvPicPr>
          <p:cNvPr id="20" name="Graphic 19">
            <a:extLst>
              <a:ext uri="{FF2B5EF4-FFF2-40B4-BE49-F238E27FC236}">
                <a16:creationId xmlns:a16="http://schemas.microsoft.com/office/drawing/2014/main" id="{9CC54462-27A8-4242-AA35-786F570FC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190" y="1862307"/>
            <a:ext cx="1828049" cy="3591578"/>
          </a:xfrm>
          <a:prstGeom prst="rect">
            <a:avLst/>
          </a:prstGeom>
        </p:spPr>
      </p:pic>
      <p:sp>
        <p:nvSpPr>
          <p:cNvPr id="26" name="TextBox 25">
            <a:extLst>
              <a:ext uri="{FF2B5EF4-FFF2-40B4-BE49-F238E27FC236}">
                <a16:creationId xmlns:a16="http://schemas.microsoft.com/office/drawing/2014/main" id="{5798BEFE-F208-4153-A7E4-624CAC568BB1}"/>
              </a:ext>
            </a:extLst>
          </p:cNvPr>
          <p:cNvSpPr txBox="1"/>
          <p:nvPr/>
        </p:nvSpPr>
        <p:spPr>
          <a:xfrm>
            <a:off x="6586900" y="1169232"/>
            <a:ext cx="5084332" cy="646331"/>
          </a:xfrm>
          <a:prstGeom prst="rect">
            <a:avLst/>
          </a:prstGeom>
          <a:noFill/>
        </p:spPr>
        <p:txBody>
          <a:bodyPr wrap="square">
            <a:spAutoFit/>
          </a:bodyPr>
          <a:lstStyle/>
          <a:p>
            <a:pPr algn="ctr" rtl="0">
              <a:defRPr sz="1200" b="0" i="0" u="none" strike="noStrike" kern="1200" spc="0" baseline="0">
                <a:solidFill>
                  <a:srgbClr val="E7E6E6">
                    <a:lumMod val="50000"/>
                  </a:srgbClr>
                </a:solidFill>
                <a:latin typeface="Arial" panose="020B0604020202020204" pitchFamily="34" charset="0"/>
                <a:ea typeface="+mn-ea"/>
                <a:cs typeface="Arial" panose="020B0604020202020204" pitchFamily="34" charset="0"/>
              </a:defRPr>
            </a:pPr>
            <a:r>
              <a:rPr lang="lv-LV" sz="1800" b="1" dirty="0">
                <a:solidFill>
                  <a:schemeClr val="bg2">
                    <a:lumMod val="10000"/>
                  </a:schemeClr>
                </a:solidFill>
              </a:rPr>
              <a:t>2018.gada neto apgrozījuma īpatsvars. Pārtikas ražošana</a:t>
            </a:r>
            <a:r>
              <a:rPr lang="en-US" sz="1800" b="1" dirty="0">
                <a:solidFill>
                  <a:schemeClr val="bg2">
                    <a:lumMod val="10000"/>
                  </a:schemeClr>
                </a:solidFill>
              </a:rPr>
              <a:t> </a:t>
            </a:r>
          </a:p>
        </p:txBody>
      </p:sp>
      <p:sp>
        <p:nvSpPr>
          <p:cNvPr id="28" name="TextBox 27">
            <a:extLst>
              <a:ext uri="{FF2B5EF4-FFF2-40B4-BE49-F238E27FC236}">
                <a16:creationId xmlns:a16="http://schemas.microsoft.com/office/drawing/2014/main" id="{76B1CDF4-45A0-4024-AA56-1A1DF82340C5}"/>
              </a:ext>
            </a:extLst>
          </p:cNvPr>
          <p:cNvSpPr txBox="1"/>
          <p:nvPr/>
        </p:nvSpPr>
        <p:spPr>
          <a:xfrm>
            <a:off x="9838817" y="1835812"/>
            <a:ext cx="1832415" cy="738664"/>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8FB7CDDF-51CF-4F8E-8134-1118BEAC5FDC}" type="CATEGORYNAME">
              <a:rPr lang="en-US" sz="1400" smtClean="0">
                <a:solidFill>
                  <a:schemeClr val="bg2">
                    <a:lumMod val="10000"/>
                  </a:schemeClr>
                </a:solidFill>
              </a:rPr>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t>Piena pārstrāde, pārtika</a:t>
            </a:fld>
            <a:r>
              <a:rPr lang="en-US" sz="1400" baseline="0" dirty="0">
                <a:solidFill>
                  <a:schemeClr val="bg2">
                    <a:lumMod val="10000"/>
                  </a:schemeClr>
                </a:solidFill>
              </a:rPr>
              <a:t>
</a:t>
            </a:r>
            <a:endParaRPr lang="en-US" sz="1400" dirty="0">
              <a:solidFill>
                <a:schemeClr val="bg2">
                  <a:lumMod val="10000"/>
                </a:schemeClr>
              </a:solidFill>
            </a:endParaRPr>
          </a:p>
        </p:txBody>
      </p:sp>
      <p:sp>
        <p:nvSpPr>
          <p:cNvPr id="30" name="TextBox 29">
            <a:extLst>
              <a:ext uri="{FF2B5EF4-FFF2-40B4-BE49-F238E27FC236}">
                <a16:creationId xmlns:a16="http://schemas.microsoft.com/office/drawing/2014/main" id="{59F1DAD7-E625-45D9-A5D0-9C9796FAB265}"/>
              </a:ext>
            </a:extLst>
          </p:cNvPr>
          <p:cNvSpPr txBox="1"/>
          <p:nvPr/>
        </p:nvSpPr>
        <p:spPr>
          <a:xfrm>
            <a:off x="6845374" y="1771990"/>
            <a:ext cx="1675534" cy="646331"/>
          </a:xfrm>
          <a:prstGeom prst="rect">
            <a:avLst/>
          </a:prstGeom>
          <a:noFill/>
        </p:spPr>
        <p:txBody>
          <a:bodyPr wrap="square">
            <a:spAutoFit/>
          </a:bodyPr>
          <a:lstStyle/>
          <a:p>
            <a:fld id="{68958735-68D7-49EE-853B-58C1E685D7A7}" type="PERCENTAGE">
              <a:rPr lang="en-US" sz="3600" b="1" baseline="0" smtClean="0">
                <a:solidFill>
                  <a:schemeClr val="bg2">
                    <a:lumMod val="10000"/>
                  </a:schemeClr>
                </a:solidFill>
              </a:rPr>
              <a:pPr/>
              <a:t>34%</a:t>
            </a:fld>
            <a:endParaRPr lang="en-US" sz="3600" b="1" dirty="0">
              <a:solidFill>
                <a:schemeClr val="bg2">
                  <a:lumMod val="10000"/>
                </a:schemeClr>
              </a:solidFill>
            </a:endParaRPr>
          </a:p>
        </p:txBody>
      </p:sp>
      <p:sp>
        <p:nvSpPr>
          <p:cNvPr id="32" name="TextBox 31">
            <a:extLst>
              <a:ext uri="{FF2B5EF4-FFF2-40B4-BE49-F238E27FC236}">
                <a16:creationId xmlns:a16="http://schemas.microsoft.com/office/drawing/2014/main" id="{2A632584-18A6-45FF-9123-9E58C134641B}"/>
              </a:ext>
            </a:extLst>
          </p:cNvPr>
          <p:cNvSpPr txBox="1"/>
          <p:nvPr/>
        </p:nvSpPr>
        <p:spPr>
          <a:xfrm>
            <a:off x="9181964" y="2355464"/>
            <a:ext cx="1832415" cy="523220"/>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18EAF419-4C71-4BA5-82C1-4D533C2F1C29}" type="CATEGORYNAME">
              <a:rPr lang="lv-LV" sz="1400" smtClean="0">
                <a:solidFill>
                  <a:schemeClr val="bg2">
                    <a:lumMod val="10000"/>
                  </a:schemeClr>
                </a:solidFill>
              </a:rPr>
              <a:pPr/>
              <a:t>Gaļas pārstrāde, pārtika</a:t>
            </a:fld>
            <a:endParaRPr lang="en-US" sz="1400" dirty="0">
              <a:solidFill>
                <a:schemeClr val="bg2">
                  <a:lumMod val="10000"/>
                </a:schemeClr>
              </a:solidFill>
            </a:endParaRPr>
          </a:p>
        </p:txBody>
      </p:sp>
      <p:sp>
        <p:nvSpPr>
          <p:cNvPr id="33" name="TextBox 32">
            <a:extLst>
              <a:ext uri="{FF2B5EF4-FFF2-40B4-BE49-F238E27FC236}">
                <a16:creationId xmlns:a16="http://schemas.microsoft.com/office/drawing/2014/main" id="{F5AB9F98-360A-4CFD-A5EF-91028B078A39}"/>
              </a:ext>
            </a:extLst>
          </p:cNvPr>
          <p:cNvSpPr txBox="1"/>
          <p:nvPr/>
        </p:nvSpPr>
        <p:spPr>
          <a:xfrm>
            <a:off x="6845374" y="2376397"/>
            <a:ext cx="1675534" cy="461665"/>
          </a:xfrm>
          <a:prstGeom prst="rect">
            <a:avLst/>
          </a:prstGeom>
          <a:noFill/>
        </p:spPr>
        <p:txBody>
          <a:bodyPr wrap="square">
            <a:spAutoFit/>
          </a:bodyPr>
          <a:lstStyle/>
          <a:p>
            <a:r>
              <a:rPr lang="lv-LV" sz="2400" baseline="0" dirty="0">
                <a:solidFill>
                  <a:schemeClr val="bg2">
                    <a:lumMod val="10000"/>
                  </a:schemeClr>
                </a:solidFill>
              </a:rPr>
              <a:t>21%</a:t>
            </a:r>
            <a:endParaRPr lang="en-US" sz="2400" dirty="0">
              <a:solidFill>
                <a:schemeClr val="bg2">
                  <a:lumMod val="10000"/>
                </a:schemeClr>
              </a:solidFill>
            </a:endParaRPr>
          </a:p>
        </p:txBody>
      </p:sp>
      <p:sp>
        <p:nvSpPr>
          <p:cNvPr id="34" name="TextBox 33">
            <a:extLst>
              <a:ext uri="{FF2B5EF4-FFF2-40B4-BE49-F238E27FC236}">
                <a16:creationId xmlns:a16="http://schemas.microsoft.com/office/drawing/2014/main" id="{DB226CA2-2889-4FBB-891C-7BFC17E22F1B}"/>
              </a:ext>
            </a:extLst>
          </p:cNvPr>
          <p:cNvSpPr txBox="1"/>
          <p:nvPr/>
        </p:nvSpPr>
        <p:spPr>
          <a:xfrm>
            <a:off x="6845374" y="2890931"/>
            <a:ext cx="1675534" cy="461665"/>
          </a:xfrm>
          <a:prstGeom prst="rect">
            <a:avLst/>
          </a:prstGeom>
          <a:noFill/>
        </p:spPr>
        <p:txBody>
          <a:bodyPr wrap="square">
            <a:spAutoFit/>
          </a:bodyPr>
          <a:lstStyle/>
          <a:p>
            <a:r>
              <a:rPr lang="lv-LV" sz="2400" baseline="0" dirty="0">
                <a:solidFill>
                  <a:schemeClr val="bg2">
                    <a:lumMod val="10000"/>
                  </a:schemeClr>
                </a:solidFill>
              </a:rPr>
              <a:t>18%</a:t>
            </a:r>
            <a:endParaRPr lang="en-US" sz="2400" dirty="0">
              <a:solidFill>
                <a:schemeClr val="bg2">
                  <a:lumMod val="10000"/>
                </a:schemeClr>
              </a:solidFill>
            </a:endParaRPr>
          </a:p>
        </p:txBody>
      </p:sp>
      <p:sp>
        <p:nvSpPr>
          <p:cNvPr id="37" name="TextBox 36">
            <a:extLst>
              <a:ext uri="{FF2B5EF4-FFF2-40B4-BE49-F238E27FC236}">
                <a16:creationId xmlns:a16="http://schemas.microsoft.com/office/drawing/2014/main" id="{E18F8601-937C-4FAC-8AD7-AD910A7C3E7C}"/>
              </a:ext>
            </a:extLst>
          </p:cNvPr>
          <p:cNvSpPr txBox="1"/>
          <p:nvPr/>
        </p:nvSpPr>
        <p:spPr>
          <a:xfrm>
            <a:off x="8998753" y="2848634"/>
            <a:ext cx="2615721" cy="523220"/>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42D74BB9-1476-4C90-BDCB-B60EEB6E4055}" type="CATEGORYNAME">
              <a:rPr lang="en-US" sz="1400" smtClean="0">
                <a:solidFill>
                  <a:schemeClr val="bg2">
                    <a:lumMod val="10000"/>
                  </a:schemeClr>
                </a:solidFill>
              </a:rPr>
              <a:pPr/>
              <a:t>Maizes un miltu izstrādājumu ražošana, pārtika</a:t>
            </a:fld>
            <a:endParaRPr lang="en-US" sz="1400" dirty="0">
              <a:solidFill>
                <a:schemeClr val="bg2">
                  <a:lumMod val="10000"/>
                </a:schemeClr>
              </a:solidFill>
            </a:endParaRPr>
          </a:p>
        </p:txBody>
      </p:sp>
      <p:sp>
        <p:nvSpPr>
          <p:cNvPr id="38" name="TextBox 37">
            <a:extLst>
              <a:ext uri="{FF2B5EF4-FFF2-40B4-BE49-F238E27FC236}">
                <a16:creationId xmlns:a16="http://schemas.microsoft.com/office/drawing/2014/main" id="{756113E0-9929-465D-A733-6DD2EFC98719}"/>
              </a:ext>
            </a:extLst>
          </p:cNvPr>
          <p:cNvSpPr txBox="1"/>
          <p:nvPr/>
        </p:nvSpPr>
        <p:spPr>
          <a:xfrm>
            <a:off x="6845374" y="3419154"/>
            <a:ext cx="1675534" cy="461665"/>
          </a:xfrm>
          <a:prstGeom prst="rect">
            <a:avLst/>
          </a:prstGeom>
          <a:noFill/>
        </p:spPr>
        <p:txBody>
          <a:bodyPr wrap="square">
            <a:spAutoFit/>
          </a:bodyPr>
          <a:lstStyle/>
          <a:p>
            <a:r>
              <a:rPr lang="lv-LV" sz="2400" baseline="0" dirty="0">
                <a:solidFill>
                  <a:schemeClr val="bg2">
                    <a:lumMod val="10000"/>
                  </a:schemeClr>
                </a:solidFill>
              </a:rPr>
              <a:t>10%</a:t>
            </a:r>
            <a:endParaRPr lang="en-US" sz="2400" dirty="0">
              <a:solidFill>
                <a:schemeClr val="bg2">
                  <a:lumMod val="10000"/>
                </a:schemeClr>
              </a:solidFill>
            </a:endParaRPr>
          </a:p>
        </p:txBody>
      </p:sp>
      <p:sp>
        <p:nvSpPr>
          <p:cNvPr id="39" name="TextBox 38">
            <a:extLst>
              <a:ext uri="{FF2B5EF4-FFF2-40B4-BE49-F238E27FC236}">
                <a16:creationId xmlns:a16="http://schemas.microsoft.com/office/drawing/2014/main" id="{7A8093D6-83EA-4C49-8867-F7EF17406BFB}"/>
              </a:ext>
            </a:extLst>
          </p:cNvPr>
          <p:cNvSpPr txBox="1"/>
          <p:nvPr/>
        </p:nvSpPr>
        <p:spPr>
          <a:xfrm>
            <a:off x="8593437" y="3397585"/>
            <a:ext cx="1796756" cy="523220"/>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C9029D47-AFA3-495B-924F-3D7A04F73CE6}" type="CATEGORYNAME">
              <a:rPr lang="en-US" sz="1400" smtClean="0">
                <a:solidFill>
                  <a:schemeClr val="bg2">
                    <a:lumMod val="10000"/>
                  </a:schemeClr>
                </a:solidFill>
              </a:rPr>
              <a:pPr/>
              <a:t>Zivju pārstrāde, pārtika</a:t>
            </a:fld>
            <a:endParaRPr lang="en-US" sz="1400" dirty="0">
              <a:solidFill>
                <a:schemeClr val="bg2">
                  <a:lumMod val="10000"/>
                </a:schemeClr>
              </a:solidFill>
            </a:endParaRPr>
          </a:p>
        </p:txBody>
      </p:sp>
      <p:sp>
        <p:nvSpPr>
          <p:cNvPr id="40" name="TextBox 39">
            <a:extLst>
              <a:ext uri="{FF2B5EF4-FFF2-40B4-BE49-F238E27FC236}">
                <a16:creationId xmlns:a16="http://schemas.microsoft.com/office/drawing/2014/main" id="{D6C1A0D9-B828-485D-914B-442ED5F774AB}"/>
              </a:ext>
            </a:extLst>
          </p:cNvPr>
          <p:cNvSpPr txBox="1"/>
          <p:nvPr/>
        </p:nvSpPr>
        <p:spPr>
          <a:xfrm>
            <a:off x="8361766" y="3921110"/>
            <a:ext cx="1796756" cy="523220"/>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765E6400-56DB-4982-B80B-4505EAA7CFF3}" type="CATEGORYNAME">
              <a:rPr lang="lv-LV" sz="1400" smtClean="0">
                <a:solidFill>
                  <a:schemeClr val="bg2">
                    <a:lumMod val="10000"/>
                  </a:schemeClr>
                </a:solidFill>
              </a:rPr>
              <a:pPr/>
              <a:t>Augļu un dārzeņu pārstrāde, pārtika</a:t>
            </a:fld>
            <a:endParaRPr lang="en-US" sz="1400" dirty="0">
              <a:solidFill>
                <a:schemeClr val="bg2">
                  <a:lumMod val="10000"/>
                </a:schemeClr>
              </a:solidFill>
            </a:endParaRPr>
          </a:p>
        </p:txBody>
      </p:sp>
      <p:sp>
        <p:nvSpPr>
          <p:cNvPr id="41" name="TextBox 40">
            <a:extLst>
              <a:ext uri="{FF2B5EF4-FFF2-40B4-BE49-F238E27FC236}">
                <a16:creationId xmlns:a16="http://schemas.microsoft.com/office/drawing/2014/main" id="{7C04111F-AB5A-4568-9DC3-FDE6EDE5FA45}"/>
              </a:ext>
            </a:extLst>
          </p:cNvPr>
          <p:cNvSpPr txBox="1"/>
          <p:nvPr/>
        </p:nvSpPr>
        <p:spPr>
          <a:xfrm>
            <a:off x="6898382" y="3969666"/>
            <a:ext cx="1675534" cy="461665"/>
          </a:xfrm>
          <a:prstGeom prst="rect">
            <a:avLst/>
          </a:prstGeom>
          <a:noFill/>
        </p:spPr>
        <p:txBody>
          <a:bodyPr wrap="square">
            <a:spAutoFit/>
          </a:bodyPr>
          <a:lstStyle/>
          <a:p>
            <a:r>
              <a:rPr lang="lv-LV" sz="2400" baseline="0" dirty="0">
                <a:solidFill>
                  <a:schemeClr val="bg2">
                    <a:lumMod val="10000"/>
                  </a:schemeClr>
                </a:solidFill>
              </a:rPr>
              <a:t>6%</a:t>
            </a:r>
            <a:endParaRPr lang="en-US" sz="2400" dirty="0">
              <a:solidFill>
                <a:schemeClr val="bg2">
                  <a:lumMod val="10000"/>
                </a:schemeClr>
              </a:solidFill>
            </a:endParaRPr>
          </a:p>
        </p:txBody>
      </p:sp>
      <p:sp>
        <p:nvSpPr>
          <p:cNvPr id="42" name="TextBox 41">
            <a:extLst>
              <a:ext uri="{FF2B5EF4-FFF2-40B4-BE49-F238E27FC236}">
                <a16:creationId xmlns:a16="http://schemas.microsoft.com/office/drawing/2014/main" id="{177B65C2-DA4D-4227-88D9-141370654B8F}"/>
              </a:ext>
            </a:extLst>
          </p:cNvPr>
          <p:cNvSpPr txBox="1"/>
          <p:nvPr/>
        </p:nvSpPr>
        <p:spPr>
          <a:xfrm>
            <a:off x="6898382" y="4459923"/>
            <a:ext cx="1675534" cy="461665"/>
          </a:xfrm>
          <a:prstGeom prst="rect">
            <a:avLst/>
          </a:prstGeom>
          <a:noFill/>
        </p:spPr>
        <p:txBody>
          <a:bodyPr wrap="square">
            <a:spAutoFit/>
          </a:bodyPr>
          <a:lstStyle/>
          <a:p>
            <a:r>
              <a:rPr lang="lv-LV" sz="2400" baseline="0" dirty="0">
                <a:solidFill>
                  <a:schemeClr val="bg2">
                    <a:lumMod val="10000"/>
                  </a:schemeClr>
                </a:solidFill>
              </a:rPr>
              <a:t>6%</a:t>
            </a:r>
            <a:endParaRPr lang="en-US" sz="2400" dirty="0">
              <a:solidFill>
                <a:schemeClr val="bg2">
                  <a:lumMod val="10000"/>
                </a:schemeClr>
              </a:solidFill>
            </a:endParaRPr>
          </a:p>
        </p:txBody>
      </p:sp>
      <p:sp>
        <p:nvSpPr>
          <p:cNvPr id="43" name="TextBox 42">
            <a:extLst>
              <a:ext uri="{FF2B5EF4-FFF2-40B4-BE49-F238E27FC236}">
                <a16:creationId xmlns:a16="http://schemas.microsoft.com/office/drawing/2014/main" id="{87EF7366-B703-4D54-B6DF-422D06324DD8}"/>
              </a:ext>
            </a:extLst>
          </p:cNvPr>
          <p:cNvSpPr txBox="1"/>
          <p:nvPr/>
        </p:nvSpPr>
        <p:spPr>
          <a:xfrm>
            <a:off x="8361766" y="4437136"/>
            <a:ext cx="1796756" cy="307777"/>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dirty="0">
                <a:solidFill>
                  <a:schemeClr val="bg2">
                    <a:lumMod val="10000"/>
                  </a:schemeClr>
                </a:solidFill>
              </a:rPr>
              <a:t>Pārējie</a:t>
            </a:r>
            <a:endParaRPr lang="en-US" sz="1400" dirty="0">
              <a:solidFill>
                <a:schemeClr val="bg2">
                  <a:lumMod val="10000"/>
                </a:schemeClr>
              </a:solidFill>
            </a:endParaRPr>
          </a:p>
        </p:txBody>
      </p:sp>
      <p:sp>
        <p:nvSpPr>
          <p:cNvPr id="44" name="TextBox 43">
            <a:extLst>
              <a:ext uri="{FF2B5EF4-FFF2-40B4-BE49-F238E27FC236}">
                <a16:creationId xmlns:a16="http://schemas.microsoft.com/office/drawing/2014/main" id="{A7F69B7B-4B77-438B-9225-347CE67A7151}"/>
              </a:ext>
            </a:extLst>
          </p:cNvPr>
          <p:cNvSpPr txBox="1"/>
          <p:nvPr/>
        </p:nvSpPr>
        <p:spPr>
          <a:xfrm>
            <a:off x="6898382" y="4999855"/>
            <a:ext cx="1675534" cy="461665"/>
          </a:xfrm>
          <a:prstGeom prst="rect">
            <a:avLst/>
          </a:prstGeom>
          <a:noFill/>
        </p:spPr>
        <p:txBody>
          <a:bodyPr wrap="square">
            <a:spAutoFit/>
          </a:bodyPr>
          <a:lstStyle/>
          <a:p>
            <a:r>
              <a:rPr lang="lv-LV" sz="2400" baseline="0" dirty="0">
                <a:solidFill>
                  <a:schemeClr val="bg2">
                    <a:lumMod val="10000"/>
                  </a:schemeClr>
                </a:solidFill>
              </a:rPr>
              <a:t>5%</a:t>
            </a:r>
            <a:endParaRPr lang="en-US" sz="2400" dirty="0">
              <a:solidFill>
                <a:schemeClr val="bg2">
                  <a:lumMod val="10000"/>
                </a:schemeClr>
              </a:solidFill>
            </a:endParaRPr>
          </a:p>
        </p:txBody>
      </p:sp>
      <p:sp>
        <p:nvSpPr>
          <p:cNvPr id="45" name="TextBox 44">
            <a:extLst>
              <a:ext uri="{FF2B5EF4-FFF2-40B4-BE49-F238E27FC236}">
                <a16:creationId xmlns:a16="http://schemas.microsoft.com/office/drawing/2014/main" id="{2C1137A7-4951-4AAE-98C2-879A05FB5803}"/>
              </a:ext>
            </a:extLst>
          </p:cNvPr>
          <p:cNvSpPr txBox="1"/>
          <p:nvPr/>
        </p:nvSpPr>
        <p:spPr>
          <a:xfrm>
            <a:off x="8334616" y="4944020"/>
            <a:ext cx="2314398" cy="523220"/>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fld id="{99318000-B8A9-4D03-B223-09B019837702}" type="CATEGORYNAME">
              <a:rPr lang="en-US" sz="1400" smtClean="0">
                <a:solidFill>
                  <a:schemeClr val="bg2">
                    <a:lumMod val="10000"/>
                  </a:schemeClr>
                </a:solidFill>
              </a:rPr>
              <a:pPr/>
              <a:t>Konditorejas istrādājumi, saldumu ražošana</a:t>
            </a:fld>
            <a:endParaRPr lang="en-US" sz="1400" dirty="0">
              <a:solidFill>
                <a:schemeClr val="bg2">
                  <a:lumMod val="10000"/>
                </a:schemeClr>
              </a:solidFill>
            </a:endParaRPr>
          </a:p>
        </p:txBody>
      </p:sp>
      <p:sp>
        <p:nvSpPr>
          <p:cNvPr id="24" name="Rectangle 23">
            <a:extLst>
              <a:ext uri="{FF2B5EF4-FFF2-40B4-BE49-F238E27FC236}">
                <a16:creationId xmlns:a16="http://schemas.microsoft.com/office/drawing/2014/main" id="{2718900C-811F-45E6-8F14-4F6336B8176D}"/>
              </a:ext>
            </a:extLst>
          </p:cNvPr>
          <p:cNvSpPr/>
          <p:nvPr/>
        </p:nvSpPr>
        <p:spPr>
          <a:xfrm>
            <a:off x="7963119" y="1859172"/>
            <a:ext cx="1826744" cy="482525"/>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48" name="TextBox 47">
            <a:extLst>
              <a:ext uri="{FF2B5EF4-FFF2-40B4-BE49-F238E27FC236}">
                <a16:creationId xmlns:a16="http://schemas.microsoft.com/office/drawing/2014/main" id="{D9BBF1DD-2805-8745-805E-5F7991253B8B}"/>
              </a:ext>
            </a:extLst>
          </p:cNvPr>
          <p:cNvSpPr txBox="1"/>
          <p:nvPr/>
        </p:nvSpPr>
        <p:spPr>
          <a:xfrm>
            <a:off x="10158522" y="5942888"/>
            <a:ext cx="1860409" cy="738664"/>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en-US" sz="1400" dirty="0" err="1">
                <a:solidFill>
                  <a:schemeClr val="bg2">
                    <a:lumMod val="10000"/>
                  </a:schemeClr>
                </a:solidFill>
              </a:rPr>
              <a:t>Kopējais</a:t>
            </a:r>
            <a:r>
              <a:rPr lang="en-US" sz="1400" dirty="0">
                <a:solidFill>
                  <a:schemeClr val="bg2">
                    <a:lumMod val="10000"/>
                  </a:schemeClr>
                </a:solidFill>
              </a:rPr>
              <a:t> </a:t>
            </a:r>
            <a:r>
              <a:rPr lang="en-US" sz="1400" dirty="0" err="1">
                <a:solidFill>
                  <a:schemeClr val="bg2">
                    <a:lumMod val="10000"/>
                  </a:schemeClr>
                </a:solidFill>
              </a:rPr>
              <a:t>piena</a:t>
            </a:r>
            <a:r>
              <a:rPr lang="en-US" sz="1400" dirty="0">
                <a:solidFill>
                  <a:schemeClr val="bg2">
                    <a:lumMod val="10000"/>
                  </a:schemeClr>
                </a:solidFill>
              </a:rPr>
              <a:t> </a:t>
            </a:r>
            <a:r>
              <a:rPr lang="en-US" sz="1400" dirty="0" err="1">
                <a:solidFill>
                  <a:schemeClr val="bg2">
                    <a:lumMod val="10000"/>
                  </a:schemeClr>
                </a:solidFill>
              </a:rPr>
              <a:t>produktu</a:t>
            </a:r>
            <a:r>
              <a:rPr lang="en-US" sz="1400" dirty="0">
                <a:solidFill>
                  <a:schemeClr val="bg2">
                    <a:lumMod val="10000"/>
                  </a:schemeClr>
                </a:solidFill>
              </a:rPr>
              <a:t> </a:t>
            </a:r>
            <a:r>
              <a:rPr lang="en-US" sz="1400" dirty="0" err="1">
                <a:solidFill>
                  <a:schemeClr val="bg2">
                    <a:lumMod val="10000"/>
                  </a:schemeClr>
                </a:solidFill>
              </a:rPr>
              <a:t>tirgus</a:t>
            </a:r>
            <a:r>
              <a:rPr lang="en-US" sz="1400" dirty="0">
                <a:solidFill>
                  <a:schemeClr val="bg2">
                    <a:lumMod val="10000"/>
                  </a:schemeClr>
                </a:solidFill>
              </a:rPr>
              <a:t> </a:t>
            </a:r>
            <a:r>
              <a:rPr lang="en-US" sz="1400" baseline="0" dirty="0">
                <a:solidFill>
                  <a:schemeClr val="bg2">
                    <a:lumMod val="10000"/>
                  </a:schemeClr>
                </a:solidFill>
              </a:rPr>
              <a:t>
</a:t>
            </a:r>
            <a:endParaRPr lang="en-US" sz="1400" dirty="0">
              <a:solidFill>
                <a:schemeClr val="bg2">
                  <a:lumMod val="10000"/>
                </a:schemeClr>
              </a:solidFill>
            </a:endParaRPr>
          </a:p>
        </p:txBody>
      </p:sp>
      <p:sp>
        <p:nvSpPr>
          <p:cNvPr id="49" name="TextBox 48">
            <a:extLst>
              <a:ext uri="{FF2B5EF4-FFF2-40B4-BE49-F238E27FC236}">
                <a16:creationId xmlns:a16="http://schemas.microsoft.com/office/drawing/2014/main" id="{A9E9B87E-0928-1E4A-963E-0FD926E7351F}"/>
              </a:ext>
            </a:extLst>
          </p:cNvPr>
          <p:cNvSpPr txBox="1"/>
          <p:nvPr/>
        </p:nvSpPr>
        <p:spPr>
          <a:xfrm>
            <a:off x="6739993" y="5905022"/>
            <a:ext cx="3406070" cy="646331"/>
          </a:xfrm>
          <a:prstGeom prst="rect">
            <a:avLst/>
          </a:prstGeom>
          <a:noFill/>
        </p:spPr>
        <p:txBody>
          <a:bodyPr wrap="square">
            <a:spAutoFit/>
          </a:bodyPr>
          <a:lstStyle/>
          <a:p>
            <a:r>
              <a:rPr lang="en-US" sz="3600" b="1" baseline="0" dirty="0">
                <a:solidFill>
                  <a:schemeClr val="bg2">
                    <a:lumMod val="10000"/>
                  </a:schemeClr>
                </a:solidFill>
              </a:rPr>
              <a:t>324 </a:t>
            </a:r>
            <a:r>
              <a:rPr lang="en-US" sz="3600" b="1" baseline="0" dirty="0" err="1">
                <a:solidFill>
                  <a:schemeClr val="bg2">
                    <a:lumMod val="10000"/>
                  </a:schemeClr>
                </a:solidFill>
              </a:rPr>
              <a:t>milj</a:t>
            </a:r>
            <a:r>
              <a:rPr lang="en-US" sz="3600" b="1" baseline="0" dirty="0">
                <a:solidFill>
                  <a:schemeClr val="bg2">
                    <a:lumMod val="10000"/>
                  </a:schemeClr>
                </a:solidFill>
              </a:rPr>
              <a:t>. EUR</a:t>
            </a:r>
            <a:endParaRPr lang="en-US" sz="3600" b="1" dirty="0">
              <a:solidFill>
                <a:schemeClr val="bg2">
                  <a:lumMod val="10000"/>
                </a:schemeClr>
              </a:solidFill>
            </a:endParaRPr>
          </a:p>
        </p:txBody>
      </p:sp>
      <p:cxnSp>
        <p:nvCxnSpPr>
          <p:cNvPr id="3" name="Straight Connector 2">
            <a:extLst>
              <a:ext uri="{FF2B5EF4-FFF2-40B4-BE49-F238E27FC236}">
                <a16:creationId xmlns:a16="http://schemas.microsoft.com/office/drawing/2014/main" id="{16FD1514-572B-6642-95BF-A5CC2A1B5848}"/>
              </a:ext>
            </a:extLst>
          </p:cNvPr>
          <p:cNvCxnSpPr/>
          <p:nvPr/>
        </p:nvCxnSpPr>
        <p:spPr>
          <a:xfrm>
            <a:off x="6727532" y="5635606"/>
            <a:ext cx="51861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3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now, riding, person, wave&#10;&#10;Description automatically generated">
            <a:extLst>
              <a:ext uri="{FF2B5EF4-FFF2-40B4-BE49-F238E27FC236}">
                <a16:creationId xmlns:a16="http://schemas.microsoft.com/office/drawing/2014/main" id="{8321445C-38D1-4A77-B2CD-55D7485DB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1" name="Rectangle 10">
            <a:extLst>
              <a:ext uri="{FF2B5EF4-FFF2-40B4-BE49-F238E27FC236}">
                <a16:creationId xmlns:a16="http://schemas.microsoft.com/office/drawing/2014/main" id="{DD175664-8313-44C3-9122-3D686DD6F0C2}"/>
              </a:ext>
            </a:extLst>
          </p:cNvPr>
          <p:cNvSpPr/>
          <p:nvPr/>
        </p:nvSpPr>
        <p:spPr>
          <a:xfrm>
            <a:off x="-75824" y="0"/>
            <a:ext cx="12343649" cy="6858000"/>
          </a:xfrm>
          <a:prstGeom prst="rect">
            <a:avLst/>
          </a:prstGeom>
          <a:solidFill>
            <a:srgbClr val="FFEC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A164C617-AF8A-4949-AA7B-9D1194BF69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4653" y="353898"/>
            <a:ext cx="3597692" cy="4596094"/>
          </a:xfrm>
          <a:prstGeom prst="rect">
            <a:avLst/>
          </a:prstGeom>
        </p:spPr>
      </p:pic>
      <p:sp>
        <p:nvSpPr>
          <p:cNvPr id="35" name="TextBox 34">
            <a:extLst>
              <a:ext uri="{FF2B5EF4-FFF2-40B4-BE49-F238E27FC236}">
                <a16:creationId xmlns:a16="http://schemas.microsoft.com/office/drawing/2014/main" id="{253EAF33-E8EC-4AFF-B1B9-C2A36ACD7680}"/>
              </a:ext>
            </a:extLst>
          </p:cNvPr>
          <p:cNvSpPr txBox="1"/>
          <p:nvPr/>
        </p:nvSpPr>
        <p:spPr>
          <a:xfrm>
            <a:off x="558380" y="537904"/>
            <a:ext cx="6169152" cy="369332"/>
          </a:xfrm>
          <a:prstGeom prst="rect">
            <a:avLst/>
          </a:prstGeom>
          <a:noFill/>
        </p:spPr>
        <p:txBody>
          <a:bodyPr wrap="square">
            <a:spAutoFit/>
          </a:bodyPr>
          <a:lstStyle/>
          <a:p>
            <a:r>
              <a:rPr lang="en-LV" sz="1800" b="1" dirty="0">
                <a:solidFill>
                  <a:schemeClr val="bg2">
                    <a:lumMod val="10000"/>
                  </a:schemeClr>
                </a:solidFill>
              </a:rPr>
              <a:t>I</a:t>
            </a:r>
            <a:r>
              <a:rPr lang="en-GB" sz="1800" b="1" dirty="0">
                <a:solidFill>
                  <a:schemeClr val="bg2">
                    <a:lumMod val="10000"/>
                  </a:schemeClr>
                </a:solidFill>
              </a:rPr>
              <a:t>e</a:t>
            </a:r>
            <a:r>
              <a:rPr lang="en-LV" sz="1800" b="1" dirty="0">
                <a:solidFill>
                  <a:schemeClr val="bg2">
                    <a:lumMod val="10000"/>
                  </a:schemeClr>
                </a:solidFill>
              </a:rPr>
              <a:t>vērojams efekts uz dārzeņu un augļu nozari</a:t>
            </a:r>
          </a:p>
        </p:txBody>
      </p:sp>
      <p:sp>
        <p:nvSpPr>
          <p:cNvPr id="36" name="Rectangle 35">
            <a:extLst>
              <a:ext uri="{FF2B5EF4-FFF2-40B4-BE49-F238E27FC236}">
                <a16:creationId xmlns:a16="http://schemas.microsoft.com/office/drawing/2014/main" id="{2DF43147-A744-42F6-BF41-143151E0E8BD}"/>
              </a:ext>
            </a:extLst>
          </p:cNvPr>
          <p:cNvSpPr/>
          <p:nvPr/>
        </p:nvSpPr>
        <p:spPr>
          <a:xfrm>
            <a:off x="633984" y="980388"/>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7" name="TextBox 36">
            <a:extLst>
              <a:ext uri="{FF2B5EF4-FFF2-40B4-BE49-F238E27FC236}">
                <a16:creationId xmlns:a16="http://schemas.microsoft.com/office/drawing/2014/main" id="{1DA7B08B-0658-450A-AB49-232D1CE8FFF1}"/>
              </a:ext>
            </a:extLst>
          </p:cNvPr>
          <p:cNvSpPr txBox="1"/>
          <p:nvPr/>
        </p:nvSpPr>
        <p:spPr>
          <a:xfrm>
            <a:off x="613503" y="1231136"/>
            <a:ext cx="4886752" cy="3416320"/>
          </a:xfrm>
          <a:prstGeom prst="rect">
            <a:avLst/>
          </a:prstGeom>
          <a:noFill/>
        </p:spPr>
        <p:txBody>
          <a:bodyPr wrap="square">
            <a:spAutoFit/>
          </a:bodyPr>
          <a:lstStyle/>
          <a:p>
            <a:r>
              <a:rPr lang="en-LV" sz="3600" b="1" dirty="0">
                <a:solidFill>
                  <a:schemeClr val="bg2">
                    <a:lumMod val="10000"/>
                  </a:schemeClr>
                </a:solidFill>
                <a:highlight>
                  <a:srgbClr val="FFEC00"/>
                </a:highlight>
              </a:rPr>
              <a:t>5% PVN LIKME DĀRZEŅIEM UN AUGĻIEM DEVUSI LABĀKUS REZULTĀTUS, NEKĀ PROGNOZĒJA</a:t>
            </a:r>
          </a:p>
        </p:txBody>
      </p:sp>
      <p:sp>
        <p:nvSpPr>
          <p:cNvPr id="44" name="TextBox 43">
            <a:extLst>
              <a:ext uri="{FF2B5EF4-FFF2-40B4-BE49-F238E27FC236}">
                <a16:creationId xmlns:a16="http://schemas.microsoft.com/office/drawing/2014/main" id="{07A9E536-6C31-414E-97A9-FF46CACFD42B}"/>
              </a:ext>
            </a:extLst>
          </p:cNvPr>
          <p:cNvSpPr txBox="1"/>
          <p:nvPr/>
        </p:nvSpPr>
        <p:spPr>
          <a:xfrm>
            <a:off x="387927" y="4202462"/>
            <a:ext cx="5112328" cy="1569660"/>
          </a:xfrm>
          <a:prstGeom prst="rect">
            <a:avLst/>
          </a:prstGeom>
          <a:noFill/>
        </p:spPr>
        <p:txBody>
          <a:bodyPr wrap="square">
            <a:spAutoFit/>
          </a:bodyPr>
          <a:lstStyle/>
          <a:p>
            <a:pPr marL="571500" indent="-342900">
              <a:buFont typeface="Arial" panose="020B0604020202020204" pitchFamily="34" charset="0"/>
              <a:buChar char="•"/>
            </a:pPr>
            <a:endParaRPr lang="en-LV" sz="1600" dirty="0">
              <a:solidFill>
                <a:schemeClr val="bg2">
                  <a:lumMod val="10000"/>
                </a:schemeClr>
              </a:solidFill>
            </a:endParaRPr>
          </a:p>
          <a:p>
            <a:pPr marL="571500" indent="-342900">
              <a:buFont typeface="Arial" panose="020B0604020202020204" pitchFamily="34" charset="0"/>
              <a:buChar char="•"/>
            </a:pPr>
            <a:endParaRPr lang="en-LV" sz="1600" dirty="0">
              <a:solidFill>
                <a:schemeClr val="bg2">
                  <a:lumMod val="10000"/>
                </a:schemeClr>
              </a:solidFill>
            </a:endParaRPr>
          </a:p>
          <a:p>
            <a:pPr marL="228600"/>
            <a:r>
              <a:rPr lang="en-LV" sz="1600" dirty="0">
                <a:solidFill>
                  <a:schemeClr val="bg2">
                    <a:lumMod val="10000"/>
                  </a:schemeClr>
                </a:solidFill>
              </a:rPr>
              <a:t>Pieaudzis nozarē strādājošo PVN maksātāju skaits (+12) un kopējais nozares apgrozījums pieaudzis par 4,12%, savukārt vidējais nodarbināto atalgojums pieaudzis par 9,9%</a:t>
            </a:r>
            <a:endParaRPr lang="en-LV" sz="1600" b="1" dirty="0">
              <a:solidFill>
                <a:schemeClr val="bg2">
                  <a:lumMod val="1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576EC5B4-14EB-4208-99A7-A624222A1399}"/>
              </a:ext>
            </a:extLst>
          </p:cNvPr>
          <p:cNvSpPr txBox="1"/>
          <p:nvPr/>
        </p:nvSpPr>
        <p:spPr>
          <a:xfrm>
            <a:off x="5648129" y="5486199"/>
            <a:ext cx="6408992" cy="1200329"/>
          </a:xfrm>
          <a:prstGeom prst="rect">
            <a:avLst/>
          </a:prstGeom>
          <a:noFill/>
        </p:spPr>
        <p:txBody>
          <a:bodyPr wrap="square">
            <a:spAutoFit/>
          </a:bodyPr>
          <a:lstStyle/>
          <a:p>
            <a:r>
              <a:rPr lang="en-US" sz="1200" dirty="0">
                <a:solidFill>
                  <a:schemeClr val="bg2">
                    <a:lumMod val="10000"/>
                  </a:schemeClr>
                </a:solidFill>
              </a:rPr>
              <a:t>1 </a:t>
            </a:r>
            <a:r>
              <a:rPr lang="en-US" sz="1200" dirty="0" err="1">
                <a:solidFill>
                  <a:schemeClr val="bg2">
                    <a:lumMod val="10000"/>
                  </a:schemeClr>
                </a:solidFill>
              </a:rPr>
              <a:t>A</a:t>
            </a:r>
            <a:r>
              <a:rPr lang="en-US" sz="1200" i="1" dirty="0" err="1">
                <a:solidFill>
                  <a:schemeClr val="bg2">
                    <a:lumMod val="10000"/>
                  </a:schemeClr>
                </a:solidFill>
              </a:rPr>
              <a:t>.Nipers</a:t>
            </a:r>
            <a:r>
              <a:rPr lang="en-US" sz="1200" dirty="0">
                <a:solidFill>
                  <a:schemeClr val="bg2">
                    <a:lumMod val="10000"/>
                  </a:schemeClr>
                </a:solidFill>
              </a:rPr>
              <a:t>, </a:t>
            </a:r>
            <a:r>
              <a:rPr lang="en-US" sz="1200" i="1" dirty="0" err="1">
                <a:solidFill>
                  <a:schemeClr val="bg2">
                    <a:lumMod val="10000"/>
                  </a:schemeClr>
                </a:solidFill>
              </a:rPr>
              <a:t>I.Pilvere</a:t>
            </a:r>
            <a:r>
              <a:rPr lang="en-US" sz="1200" dirty="0">
                <a:solidFill>
                  <a:schemeClr val="bg2">
                    <a:lumMod val="10000"/>
                  </a:schemeClr>
                </a:solidFill>
              </a:rPr>
              <a:t>, V. </a:t>
            </a:r>
            <a:r>
              <a:rPr lang="en-US" sz="1200" dirty="0" err="1">
                <a:solidFill>
                  <a:schemeClr val="bg2">
                    <a:lumMod val="10000"/>
                  </a:schemeClr>
                </a:solidFill>
              </a:rPr>
              <a:t>Kozlinskis</a:t>
            </a:r>
            <a:r>
              <a:rPr lang="en-US" sz="1200" dirty="0">
                <a:solidFill>
                  <a:schemeClr val="bg2">
                    <a:lumMod val="10000"/>
                  </a:schemeClr>
                </a:solidFill>
              </a:rPr>
              <a:t>, Effects of Reducing the Value Added Tax Rate on Food in Latvia - Conference: WMSCI 2013</a:t>
            </a:r>
          </a:p>
          <a:p>
            <a:r>
              <a:rPr lang="en-US" sz="1200" dirty="0">
                <a:solidFill>
                  <a:schemeClr val="bg2">
                    <a:lumMod val="10000"/>
                  </a:schemeClr>
                </a:solidFill>
              </a:rPr>
              <a:t>2 </a:t>
            </a:r>
            <a:r>
              <a:rPr lang="en-US" sz="1200" dirty="0" err="1">
                <a:solidFill>
                  <a:schemeClr val="bg2">
                    <a:lumMod val="10000"/>
                  </a:schemeClr>
                </a:solidFill>
              </a:rPr>
              <a:t>A</a:t>
            </a:r>
            <a:r>
              <a:rPr lang="en-US" sz="1200" i="1" dirty="0" err="1">
                <a:solidFill>
                  <a:schemeClr val="bg2">
                    <a:lumMod val="10000"/>
                  </a:schemeClr>
                </a:solidFill>
              </a:rPr>
              <a:t>.Nipers</a:t>
            </a:r>
            <a:r>
              <a:rPr lang="en-US" sz="1200" i="1" dirty="0">
                <a:solidFill>
                  <a:schemeClr val="bg2">
                    <a:lumMod val="10000"/>
                  </a:schemeClr>
                </a:solidFill>
              </a:rPr>
              <a:t>, </a:t>
            </a:r>
            <a:r>
              <a:rPr lang="en-US" sz="1200" i="1" dirty="0" err="1">
                <a:solidFill>
                  <a:schemeClr val="bg2">
                    <a:lumMod val="10000"/>
                  </a:schemeClr>
                </a:solidFill>
              </a:rPr>
              <a:t>I.Upite</a:t>
            </a:r>
            <a:r>
              <a:rPr lang="en-US" sz="1200" i="1" dirty="0">
                <a:solidFill>
                  <a:schemeClr val="bg2">
                    <a:lumMod val="10000"/>
                  </a:schemeClr>
                </a:solidFill>
              </a:rPr>
              <a:t>, </a:t>
            </a:r>
            <a:r>
              <a:rPr lang="en-US" sz="1200" i="1" dirty="0" err="1">
                <a:solidFill>
                  <a:schemeClr val="bg2">
                    <a:lumMod val="10000"/>
                  </a:schemeClr>
                </a:solidFill>
              </a:rPr>
              <a:t>I.Pilvere</a:t>
            </a:r>
            <a:r>
              <a:rPr lang="en-US" sz="1200" i="1" dirty="0">
                <a:solidFill>
                  <a:schemeClr val="bg2">
                    <a:lumMod val="10000"/>
                  </a:schemeClr>
                </a:solidFill>
              </a:rPr>
              <a:t>, </a:t>
            </a:r>
            <a:r>
              <a:rPr lang="en-US" sz="1200" i="1" dirty="0" err="1">
                <a:solidFill>
                  <a:schemeClr val="bg2">
                    <a:lumMod val="10000"/>
                  </a:schemeClr>
                </a:solidFill>
              </a:rPr>
              <a:t>A.Stalgiene</a:t>
            </a:r>
            <a:r>
              <a:rPr lang="en-US" sz="1200" i="1" dirty="0">
                <a:solidFill>
                  <a:schemeClr val="bg2">
                    <a:lumMod val="10000"/>
                  </a:schemeClr>
                </a:solidFill>
              </a:rPr>
              <a:t>, A.-H. </a:t>
            </a:r>
            <a:r>
              <a:rPr lang="en-US" sz="1200" i="1" dirty="0" err="1">
                <a:solidFill>
                  <a:schemeClr val="bg2">
                    <a:lumMod val="10000"/>
                  </a:schemeClr>
                </a:solidFill>
              </a:rPr>
              <a:t>Viira</a:t>
            </a:r>
            <a:r>
              <a:rPr lang="en-US" sz="1200" i="1" dirty="0">
                <a:solidFill>
                  <a:schemeClr val="bg2">
                    <a:lumMod val="10000"/>
                  </a:schemeClr>
                </a:solidFill>
              </a:rPr>
              <a:t>, </a:t>
            </a:r>
            <a:r>
              <a:rPr lang="en-US" sz="1200" dirty="0">
                <a:solidFill>
                  <a:schemeClr val="bg2">
                    <a:lumMod val="10000"/>
                  </a:schemeClr>
                </a:solidFill>
              </a:rPr>
              <a:t>Effect of VAT rate reduction for fruits and vegetables on prices in Latvia: ex-post analysis - Journal of Agricultural Science, 2019 </a:t>
            </a:r>
          </a:p>
          <a:p>
            <a:r>
              <a:rPr lang="en-US" sz="1200" dirty="0">
                <a:solidFill>
                  <a:schemeClr val="bg2">
                    <a:lumMod val="10000"/>
                  </a:schemeClr>
                </a:solidFill>
              </a:rPr>
              <a:t>3 </a:t>
            </a:r>
            <a:r>
              <a:rPr lang="en-LV" sz="1200" dirty="0">
                <a:solidFill>
                  <a:schemeClr val="bg2">
                    <a:lumMod val="10000"/>
                  </a:schemeClr>
                </a:solidFill>
              </a:rPr>
              <a:t>ZM, 2019 </a:t>
            </a:r>
            <a:r>
              <a:rPr lang="en-GB" sz="1200" dirty="0">
                <a:solidFill>
                  <a:schemeClr val="bg2">
                    <a:lumMod val="10000"/>
                  </a:schemeClr>
                </a:solidFill>
                <a:hlinkClick r:id="rId6">
                  <a:extLst>
                    <a:ext uri="{A12FA001-AC4F-418D-AE19-62706E023703}">
                      <ahyp:hlinkClr xmlns:ahyp="http://schemas.microsoft.com/office/drawing/2018/hyperlinkcolor" val="tx"/>
                    </a:ext>
                  </a:extLst>
                </a:hlinkClick>
              </a:rPr>
              <a:t>https://www.zm.gov.lv/presei/samazinatais-pvn-darzeniem-augliem-un-ogam-veicina-uznemejdarbibu-lauk?id=9959</a:t>
            </a:r>
            <a:r>
              <a:rPr lang="en-GB" sz="1200" dirty="0">
                <a:solidFill>
                  <a:schemeClr val="bg2">
                    <a:lumMod val="10000"/>
                  </a:schemeClr>
                </a:solidFill>
              </a:rPr>
              <a:t>)</a:t>
            </a:r>
          </a:p>
        </p:txBody>
      </p:sp>
      <p:sp>
        <p:nvSpPr>
          <p:cNvPr id="14" name="TextBox 13">
            <a:extLst>
              <a:ext uri="{FF2B5EF4-FFF2-40B4-BE49-F238E27FC236}">
                <a16:creationId xmlns:a16="http://schemas.microsoft.com/office/drawing/2014/main" id="{2EE7A8ED-5D9A-4EB3-BFB3-8590E2DF821E}"/>
              </a:ext>
            </a:extLst>
          </p:cNvPr>
          <p:cNvSpPr txBox="1"/>
          <p:nvPr/>
        </p:nvSpPr>
        <p:spPr>
          <a:xfrm>
            <a:off x="7920877" y="561362"/>
            <a:ext cx="2016541" cy="646331"/>
          </a:xfrm>
          <a:prstGeom prst="rect">
            <a:avLst/>
          </a:prstGeom>
          <a:noFill/>
        </p:spPr>
        <p:txBody>
          <a:bodyPr wrap="square">
            <a:spAutoFit/>
          </a:bodyPr>
          <a:lstStyle/>
          <a:p>
            <a:pPr algn="ctr"/>
            <a:r>
              <a:rPr lang="lv-LV" sz="1800" b="1" dirty="0">
                <a:solidFill>
                  <a:schemeClr val="bg2">
                    <a:lumMod val="10000"/>
                  </a:schemeClr>
                </a:solidFill>
              </a:rPr>
              <a:t>Prognoze</a:t>
            </a:r>
            <a:endParaRPr lang="lv-LV" b="1" dirty="0">
              <a:solidFill>
                <a:schemeClr val="bg2">
                  <a:lumMod val="10000"/>
                </a:schemeClr>
              </a:solidFill>
            </a:endParaRPr>
          </a:p>
          <a:p>
            <a:pPr algn="ctr"/>
            <a:r>
              <a:rPr lang="lv-LV" sz="1800" dirty="0">
                <a:solidFill>
                  <a:schemeClr val="bg2">
                    <a:lumMod val="10000"/>
                  </a:schemeClr>
                </a:solidFill>
              </a:rPr>
              <a:t>jūlijs 2013 </a:t>
            </a:r>
            <a:r>
              <a:rPr lang="lv-LV" dirty="0">
                <a:solidFill>
                  <a:schemeClr val="bg2">
                    <a:lumMod val="10000"/>
                  </a:schemeClr>
                </a:solidFill>
              </a:rPr>
              <a:t>(</a:t>
            </a:r>
            <a:r>
              <a:rPr lang="en-US" sz="1800" dirty="0">
                <a:solidFill>
                  <a:schemeClr val="bg2">
                    <a:lumMod val="10000"/>
                  </a:schemeClr>
                </a:solidFill>
              </a:rPr>
              <a:t>1</a:t>
            </a:r>
            <a:r>
              <a:rPr lang="lv-LV" sz="1800" dirty="0">
                <a:solidFill>
                  <a:schemeClr val="bg2">
                    <a:lumMod val="10000"/>
                  </a:schemeClr>
                </a:solidFill>
              </a:rPr>
              <a:t>)</a:t>
            </a:r>
            <a:endParaRPr lang="en-US" sz="1800" dirty="0">
              <a:solidFill>
                <a:schemeClr val="bg2">
                  <a:lumMod val="10000"/>
                </a:schemeClr>
              </a:solidFill>
            </a:endParaRPr>
          </a:p>
        </p:txBody>
      </p:sp>
      <p:sp>
        <p:nvSpPr>
          <p:cNvPr id="15" name="TextBox 14">
            <a:extLst>
              <a:ext uri="{FF2B5EF4-FFF2-40B4-BE49-F238E27FC236}">
                <a16:creationId xmlns:a16="http://schemas.microsoft.com/office/drawing/2014/main" id="{376CD218-D0E8-4616-96AB-99107C80B9B1}"/>
              </a:ext>
            </a:extLst>
          </p:cNvPr>
          <p:cNvSpPr txBox="1"/>
          <p:nvPr/>
        </p:nvSpPr>
        <p:spPr>
          <a:xfrm>
            <a:off x="9861973" y="557404"/>
            <a:ext cx="2016541" cy="646331"/>
          </a:xfrm>
          <a:prstGeom prst="rect">
            <a:avLst/>
          </a:prstGeom>
          <a:noFill/>
        </p:spPr>
        <p:txBody>
          <a:bodyPr wrap="square">
            <a:spAutoFit/>
          </a:bodyPr>
          <a:lstStyle/>
          <a:p>
            <a:pPr algn="ctr"/>
            <a:r>
              <a:rPr lang="lv-LV" sz="1800" b="1" dirty="0">
                <a:solidFill>
                  <a:schemeClr val="bg2">
                    <a:lumMod val="10000"/>
                  </a:schemeClr>
                </a:solidFill>
              </a:rPr>
              <a:t>Fakts</a:t>
            </a:r>
            <a:endParaRPr lang="lv-LV" b="1" dirty="0">
              <a:solidFill>
                <a:schemeClr val="bg2">
                  <a:lumMod val="10000"/>
                </a:schemeClr>
              </a:solidFill>
            </a:endParaRPr>
          </a:p>
          <a:p>
            <a:pPr algn="ctr"/>
            <a:r>
              <a:rPr lang="lv-LV" sz="1800" dirty="0">
                <a:solidFill>
                  <a:schemeClr val="bg2">
                    <a:lumMod val="10000"/>
                  </a:schemeClr>
                </a:solidFill>
              </a:rPr>
              <a:t>jūlijs 2019 </a:t>
            </a:r>
            <a:r>
              <a:rPr lang="lv-LV" dirty="0">
                <a:solidFill>
                  <a:schemeClr val="bg2">
                    <a:lumMod val="10000"/>
                  </a:schemeClr>
                </a:solidFill>
              </a:rPr>
              <a:t>(</a:t>
            </a:r>
            <a:r>
              <a:rPr lang="lv-LV" sz="1800" dirty="0">
                <a:solidFill>
                  <a:schemeClr val="bg2">
                    <a:lumMod val="10000"/>
                  </a:schemeClr>
                </a:solidFill>
              </a:rPr>
              <a:t>2)</a:t>
            </a:r>
            <a:endParaRPr lang="en-US" sz="1800" dirty="0">
              <a:solidFill>
                <a:schemeClr val="bg2">
                  <a:lumMod val="10000"/>
                </a:schemeClr>
              </a:solidFill>
            </a:endParaRPr>
          </a:p>
        </p:txBody>
      </p:sp>
      <p:sp>
        <p:nvSpPr>
          <p:cNvPr id="17" name="TextBox 16">
            <a:extLst>
              <a:ext uri="{FF2B5EF4-FFF2-40B4-BE49-F238E27FC236}">
                <a16:creationId xmlns:a16="http://schemas.microsoft.com/office/drawing/2014/main" id="{2BB7CED5-EC6B-48C2-940B-5FC8D98EA6BC}"/>
              </a:ext>
            </a:extLst>
          </p:cNvPr>
          <p:cNvSpPr txBox="1"/>
          <p:nvPr/>
        </p:nvSpPr>
        <p:spPr>
          <a:xfrm>
            <a:off x="5625166" y="1562689"/>
            <a:ext cx="2211487" cy="671513"/>
          </a:xfrm>
          <a:prstGeom prst="rect">
            <a:avLst/>
          </a:prstGeom>
          <a:noFill/>
        </p:spPr>
        <p:txBody>
          <a:bodyPr wrap="square">
            <a:spAutoFit/>
          </a:bodyPr>
          <a:lstStyle/>
          <a:p>
            <a:r>
              <a:rPr lang="lv-LV" sz="1400" dirty="0">
                <a:solidFill>
                  <a:schemeClr val="bg2">
                    <a:lumMod val="10000"/>
                  </a:schemeClr>
                </a:solidFill>
              </a:rPr>
              <a:t>PVN likmes samazināšanas modelēšana</a:t>
            </a:r>
            <a:endParaRPr lang="en-US" sz="1400" dirty="0">
              <a:solidFill>
                <a:schemeClr val="bg2">
                  <a:lumMod val="10000"/>
                </a:schemeClr>
              </a:solidFill>
            </a:endParaRPr>
          </a:p>
        </p:txBody>
      </p:sp>
      <p:sp>
        <p:nvSpPr>
          <p:cNvPr id="19" name="TextBox 18">
            <a:extLst>
              <a:ext uri="{FF2B5EF4-FFF2-40B4-BE49-F238E27FC236}">
                <a16:creationId xmlns:a16="http://schemas.microsoft.com/office/drawing/2014/main" id="{E568B05F-FED9-463A-B66E-1FA86C21768A}"/>
              </a:ext>
            </a:extLst>
          </p:cNvPr>
          <p:cNvSpPr txBox="1"/>
          <p:nvPr/>
        </p:nvSpPr>
        <p:spPr>
          <a:xfrm>
            <a:off x="8193382" y="1549208"/>
            <a:ext cx="1471529" cy="830997"/>
          </a:xfrm>
          <a:prstGeom prst="rect">
            <a:avLst/>
          </a:prstGeom>
          <a:noFill/>
        </p:spPr>
        <p:txBody>
          <a:bodyPr wrap="square">
            <a:spAutoFit/>
          </a:bodyPr>
          <a:lstStyle/>
          <a:p>
            <a:pPr algn="ctr"/>
            <a:r>
              <a:rPr lang="ru-RU" sz="2400" dirty="0">
                <a:solidFill>
                  <a:schemeClr val="bg2">
                    <a:lumMod val="10000"/>
                  </a:schemeClr>
                </a:solidFill>
              </a:rPr>
              <a:t>21% </a:t>
            </a:r>
            <a:endParaRPr lang="lv-LV" sz="2400" dirty="0">
              <a:solidFill>
                <a:schemeClr val="bg2">
                  <a:lumMod val="10000"/>
                </a:schemeClr>
              </a:solidFill>
            </a:endParaRPr>
          </a:p>
          <a:p>
            <a:pPr algn="ctr"/>
            <a:r>
              <a:rPr lang="ru-RU" sz="2400" b="1" dirty="0">
                <a:solidFill>
                  <a:schemeClr val="bg2">
                    <a:lumMod val="10000"/>
                  </a:schemeClr>
                </a:solidFill>
              </a:rPr>
              <a:t>12%</a:t>
            </a:r>
            <a:endParaRPr lang="en-US" sz="2400" b="1" dirty="0">
              <a:solidFill>
                <a:schemeClr val="bg2">
                  <a:lumMod val="10000"/>
                </a:schemeClr>
              </a:solidFill>
            </a:endParaRPr>
          </a:p>
        </p:txBody>
      </p:sp>
      <p:sp>
        <p:nvSpPr>
          <p:cNvPr id="21" name="TextBox 20">
            <a:extLst>
              <a:ext uri="{FF2B5EF4-FFF2-40B4-BE49-F238E27FC236}">
                <a16:creationId xmlns:a16="http://schemas.microsoft.com/office/drawing/2014/main" id="{BE0D1197-78C7-4184-B083-B6B9741C0CEF}"/>
              </a:ext>
            </a:extLst>
          </p:cNvPr>
          <p:cNvSpPr txBox="1"/>
          <p:nvPr/>
        </p:nvSpPr>
        <p:spPr>
          <a:xfrm>
            <a:off x="9887158" y="1565539"/>
            <a:ext cx="2096502" cy="830997"/>
          </a:xfrm>
          <a:prstGeom prst="rect">
            <a:avLst/>
          </a:prstGeom>
          <a:noFill/>
        </p:spPr>
        <p:txBody>
          <a:bodyPr wrap="square">
            <a:spAutoFit/>
          </a:bodyPr>
          <a:lstStyle/>
          <a:p>
            <a:pPr algn="ctr"/>
            <a:r>
              <a:rPr lang="ru-RU" sz="2400" dirty="0">
                <a:solidFill>
                  <a:schemeClr val="bg2">
                    <a:lumMod val="10000"/>
                  </a:schemeClr>
                </a:solidFill>
              </a:rPr>
              <a:t>21% </a:t>
            </a:r>
            <a:endParaRPr lang="lv-LV" sz="2400" dirty="0">
              <a:solidFill>
                <a:schemeClr val="bg2">
                  <a:lumMod val="10000"/>
                </a:schemeClr>
              </a:solidFill>
            </a:endParaRPr>
          </a:p>
          <a:p>
            <a:pPr algn="ctr"/>
            <a:r>
              <a:rPr lang="lv-LV" sz="2400" b="1" dirty="0">
                <a:solidFill>
                  <a:schemeClr val="bg2">
                    <a:lumMod val="10000"/>
                  </a:schemeClr>
                </a:solidFill>
              </a:rPr>
              <a:t>5</a:t>
            </a:r>
            <a:r>
              <a:rPr lang="ru-RU" sz="2400" b="1" dirty="0">
                <a:solidFill>
                  <a:schemeClr val="bg2">
                    <a:lumMod val="10000"/>
                  </a:schemeClr>
                </a:solidFill>
              </a:rPr>
              <a:t>%</a:t>
            </a:r>
            <a:endParaRPr lang="en-US" sz="2400" b="1" dirty="0">
              <a:solidFill>
                <a:schemeClr val="bg2">
                  <a:lumMod val="10000"/>
                </a:schemeClr>
              </a:solidFill>
            </a:endParaRPr>
          </a:p>
        </p:txBody>
      </p:sp>
      <p:sp>
        <p:nvSpPr>
          <p:cNvPr id="22" name="TextBox 21">
            <a:extLst>
              <a:ext uri="{FF2B5EF4-FFF2-40B4-BE49-F238E27FC236}">
                <a16:creationId xmlns:a16="http://schemas.microsoft.com/office/drawing/2014/main" id="{49D2EEE5-DBCC-450E-85A3-33FD40B19E4B}"/>
              </a:ext>
            </a:extLst>
          </p:cNvPr>
          <p:cNvSpPr txBox="1"/>
          <p:nvPr/>
        </p:nvSpPr>
        <p:spPr>
          <a:xfrm>
            <a:off x="5638752" y="2662461"/>
            <a:ext cx="2602880" cy="671513"/>
          </a:xfrm>
          <a:prstGeom prst="rect">
            <a:avLst/>
          </a:prstGeom>
          <a:noFill/>
        </p:spPr>
        <p:txBody>
          <a:bodyPr wrap="square">
            <a:spAutoFit/>
          </a:bodyPr>
          <a:lstStyle/>
          <a:p>
            <a:r>
              <a:rPr lang="lv-LV" sz="1400" dirty="0">
                <a:solidFill>
                  <a:schemeClr val="bg2">
                    <a:lumMod val="10000"/>
                  </a:schemeClr>
                </a:solidFill>
              </a:rPr>
              <a:t>Sagaidāmais (matemātiskais) samazinājums mazumtirdzniecības cenām</a:t>
            </a:r>
            <a:endParaRPr lang="en-US" sz="1400" dirty="0">
              <a:solidFill>
                <a:schemeClr val="bg2">
                  <a:lumMod val="10000"/>
                </a:schemeClr>
              </a:solidFill>
            </a:endParaRPr>
          </a:p>
        </p:txBody>
      </p:sp>
      <p:sp>
        <p:nvSpPr>
          <p:cNvPr id="23" name="TextBox 22">
            <a:extLst>
              <a:ext uri="{FF2B5EF4-FFF2-40B4-BE49-F238E27FC236}">
                <a16:creationId xmlns:a16="http://schemas.microsoft.com/office/drawing/2014/main" id="{D80BC380-F3E9-4305-AFF2-067F97A01F66}"/>
              </a:ext>
            </a:extLst>
          </p:cNvPr>
          <p:cNvSpPr txBox="1"/>
          <p:nvPr/>
        </p:nvSpPr>
        <p:spPr>
          <a:xfrm>
            <a:off x="7880896" y="2801799"/>
            <a:ext cx="2096502" cy="461665"/>
          </a:xfrm>
          <a:prstGeom prst="rect">
            <a:avLst/>
          </a:prstGeom>
          <a:noFill/>
        </p:spPr>
        <p:txBody>
          <a:bodyPr wrap="square">
            <a:spAutoFit/>
          </a:bodyPr>
          <a:lstStyle/>
          <a:p>
            <a:pPr algn="ctr"/>
            <a:r>
              <a:rPr lang="lv-LV" sz="2400" b="1" dirty="0">
                <a:solidFill>
                  <a:schemeClr val="bg2">
                    <a:lumMod val="10000"/>
                  </a:schemeClr>
                </a:solidFill>
              </a:rPr>
              <a:t>7.4%</a:t>
            </a:r>
            <a:endParaRPr lang="en-US" sz="2400" b="1" dirty="0">
              <a:solidFill>
                <a:schemeClr val="bg2">
                  <a:lumMod val="10000"/>
                </a:schemeClr>
              </a:solidFill>
            </a:endParaRPr>
          </a:p>
        </p:txBody>
      </p:sp>
      <p:sp>
        <p:nvSpPr>
          <p:cNvPr id="24" name="TextBox 23">
            <a:extLst>
              <a:ext uri="{FF2B5EF4-FFF2-40B4-BE49-F238E27FC236}">
                <a16:creationId xmlns:a16="http://schemas.microsoft.com/office/drawing/2014/main" id="{4B48017B-C90A-4FF6-813D-167E7782A048}"/>
              </a:ext>
            </a:extLst>
          </p:cNvPr>
          <p:cNvSpPr txBox="1"/>
          <p:nvPr/>
        </p:nvSpPr>
        <p:spPr>
          <a:xfrm>
            <a:off x="9949857" y="2812943"/>
            <a:ext cx="2096502" cy="461665"/>
          </a:xfrm>
          <a:prstGeom prst="rect">
            <a:avLst/>
          </a:prstGeom>
          <a:noFill/>
        </p:spPr>
        <p:txBody>
          <a:bodyPr wrap="square">
            <a:spAutoFit/>
          </a:bodyPr>
          <a:lstStyle/>
          <a:p>
            <a:pPr algn="ctr"/>
            <a:r>
              <a:rPr lang="lv-LV" sz="2400" b="1" dirty="0">
                <a:solidFill>
                  <a:schemeClr val="bg2">
                    <a:lumMod val="10000"/>
                  </a:schemeClr>
                </a:solidFill>
              </a:rPr>
              <a:t>13.2%</a:t>
            </a:r>
            <a:endParaRPr lang="en-US" sz="2400" b="1" dirty="0">
              <a:solidFill>
                <a:schemeClr val="bg2">
                  <a:lumMod val="10000"/>
                </a:schemeClr>
              </a:solidFill>
            </a:endParaRPr>
          </a:p>
        </p:txBody>
      </p:sp>
      <p:sp>
        <p:nvSpPr>
          <p:cNvPr id="29" name="TextBox 28">
            <a:extLst>
              <a:ext uri="{FF2B5EF4-FFF2-40B4-BE49-F238E27FC236}">
                <a16:creationId xmlns:a16="http://schemas.microsoft.com/office/drawing/2014/main" id="{4257E135-C686-426A-B706-BE20425DEFB7}"/>
              </a:ext>
            </a:extLst>
          </p:cNvPr>
          <p:cNvSpPr txBox="1"/>
          <p:nvPr/>
        </p:nvSpPr>
        <p:spPr>
          <a:xfrm>
            <a:off x="5648129" y="4693141"/>
            <a:ext cx="2272748" cy="307777"/>
          </a:xfrm>
          <a:prstGeom prst="rect">
            <a:avLst/>
          </a:prstGeom>
          <a:noFill/>
        </p:spPr>
        <p:txBody>
          <a:bodyPr wrap="square">
            <a:spAutoFit/>
          </a:bodyPr>
          <a:lstStyle/>
          <a:p>
            <a:r>
              <a:rPr lang="lv-LV" sz="1400" dirty="0">
                <a:solidFill>
                  <a:schemeClr val="bg2">
                    <a:lumMod val="10000"/>
                  </a:schemeClr>
                </a:solidFill>
              </a:rPr>
              <a:t>Attiecība</a:t>
            </a:r>
            <a:r>
              <a:rPr lang="ru-RU" sz="1400" dirty="0">
                <a:solidFill>
                  <a:schemeClr val="bg2">
                    <a:lumMod val="10000"/>
                  </a:schemeClr>
                </a:solidFill>
              </a:rPr>
              <a:t> </a:t>
            </a:r>
            <a:r>
              <a:rPr lang="en-US" sz="1400" dirty="0">
                <a:solidFill>
                  <a:schemeClr val="bg2">
                    <a:lumMod val="10000"/>
                  </a:schemeClr>
                </a:solidFill>
              </a:rPr>
              <a:t>[3]/[4]</a:t>
            </a:r>
          </a:p>
        </p:txBody>
      </p:sp>
      <p:sp>
        <p:nvSpPr>
          <p:cNvPr id="30" name="TextBox 29">
            <a:extLst>
              <a:ext uri="{FF2B5EF4-FFF2-40B4-BE49-F238E27FC236}">
                <a16:creationId xmlns:a16="http://schemas.microsoft.com/office/drawing/2014/main" id="{F5DDBE8D-3693-42BA-828E-02E4BFB155C8}"/>
              </a:ext>
            </a:extLst>
          </p:cNvPr>
          <p:cNvSpPr txBox="1"/>
          <p:nvPr/>
        </p:nvSpPr>
        <p:spPr>
          <a:xfrm>
            <a:off x="7945796" y="4614951"/>
            <a:ext cx="2096502" cy="461665"/>
          </a:xfrm>
          <a:prstGeom prst="rect">
            <a:avLst/>
          </a:prstGeom>
          <a:noFill/>
        </p:spPr>
        <p:txBody>
          <a:bodyPr wrap="square">
            <a:spAutoFit/>
          </a:bodyPr>
          <a:lstStyle/>
          <a:p>
            <a:pPr algn="ctr"/>
            <a:r>
              <a:rPr lang="lv-LV" sz="2400" b="1" dirty="0">
                <a:solidFill>
                  <a:schemeClr val="bg2">
                    <a:lumMod val="10000"/>
                  </a:schemeClr>
                </a:solidFill>
              </a:rPr>
              <a:t>75%</a:t>
            </a:r>
            <a:endParaRPr lang="en-US" sz="2400" b="1" dirty="0">
              <a:solidFill>
                <a:schemeClr val="bg2">
                  <a:lumMod val="10000"/>
                </a:schemeClr>
              </a:solidFill>
            </a:endParaRPr>
          </a:p>
        </p:txBody>
      </p:sp>
      <p:sp>
        <p:nvSpPr>
          <p:cNvPr id="31" name="TextBox 30">
            <a:extLst>
              <a:ext uri="{FF2B5EF4-FFF2-40B4-BE49-F238E27FC236}">
                <a16:creationId xmlns:a16="http://schemas.microsoft.com/office/drawing/2014/main" id="{E76024B1-E024-4378-8AFF-F35A08DC538B}"/>
              </a:ext>
            </a:extLst>
          </p:cNvPr>
          <p:cNvSpPr txBox="1"/>
          <p:nvPr/>
        </p:nvSpPr>
        <p:spPr>
          <a:xfrm>
            <a:off x="9991998" y="4580009"/>
            <a:ext cx="2096502" cy="461665"/>
          </a:xfrm>
          <a:prstGeom prst="rect">
            <a:avLst/>
          </a:prstGeom>
          <a:noFill/>
        </p:spPr>
        <p:txBody>
          <a:bodyPr wrap="square">
            <a:spAutoFit/>
          </a:bodyPr>
          <a:lstStyle/>
          <a:p>
            <a:pPr algn="ctr"/>
            <a:r>
              <a:rPr lang="lv-LV" sz="2400" b="1" dirty="0">
                <a:solidFill>
                  <a:schemeClr val="bg2">
                    <a:lumMod val="10000"/>
                  </a:schemeClr>
                </a:solidFill>
              </a:rPr>
              <a:t>88.6%</a:t>
            </a:r>
            <a:endParaRPr lang="en-US" sz="2400" b="1" dirty="0">
              <a:solidFill>
                <a:schemeClr val="bg2">
                  <a:lumMod val="10000"/>
                </a:schemeClr>
              </a:solidFill>
            </a:endParaRPr>
          </a:p>
        </p:txBody>
      </p:sp>
      <p:sp>
        <p:nvSpPr>
          <p:cNvPr id="3" name="Rectangle 2">
            <a:extLst>
              <a:ext uri="{FF2B5EF4-FFF2-40B4-BE49-F238E27FC236}">
                <a16:creationId xmlns:a16="http://schemas.microsoft.com/office/drawing/2014/main" id="{FAEDA8DB-D749-48A5-B35D-705561D0C748}"/>
              </a:ext>
            </a:extLst>
          </p:cNvPr>
          <p:cNvSpPr/>
          <p:nvPr/>
        </p:nvSpPr>
        <p:spPr>
          <a:xfrm>
            <a:off x="5648129" y="3762233"/>
            <a:ext cx="6253348" cy="610466"/>
          </a:xfrm>
          <a:prstGeom prst="rect">
            <a:avLst/>
          </a:prstGeom>
          <a:solidFill>
            <a:srgbClr val="96C319">
              <a:alpha val="8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3BA0E3-747A-4028-9432-EBA7BF296469}"/>
              </a:ext>
            </a:extLst>
          </p:cNvPr>
          <p:cNvSpPr txBox="1"/>
          <p:nvPr/>
        </p:nvSpPr>
        <p:spPr>
          <a:xfrm>
            <a:off x="5639658" y="3698655"/>
            <a:ext cx="2272748" cy="738664"/>
          </a:xfrm>
          <a:prstGeom prst="rect">
            <a:avLst/>
          </a:prstGeom>
          <a:noFill/>
        </p:spPr>
        <p:txBody>
          <a:bodyPr wrap="square">
            <a:spAutoFit/>
          </a:bodyPr>
          <a:lstStyle/>
          <a:p>
            <a:r>
              <a:rPr lang="lv-LV" sz="1400" dirty="0">
                <a:solidFill>
                  <a:schemeClr val="bg2">
                    <a:lumMod val="10000"/>
                  </a:schemeClr>
                </a:solidFill>
              </a:rPr>
              <a:t>Faktiskais mazumtirdzniecības</a:t>
            </a:r>
          </a:p>
          <a:p>
            <a:r>
              <a:rPr lang="lv-LV" sz="1400" dirty="0">
                <a:solidFill>
                  <a:schemeClr val="bg2">
                    <a:lumMod val="10000"/>
                  </a:schemeClr>
                </a:solidFill>
              </a:rPr>
              <a:t>cenu samazinājums</a:t>
            </a:r>
            <a:endParaRPr lang="en-US" sz="1400" dirty="0">
              <a:solidFill>
                <a:schemeClr val="bg2">
                  <a:lumMod val="10000"/>
                </a:schemeClr>
              </a:solidFill>
            </a:endParaRPr>
          </a:p>
        </p:txBody>
      </p:sp>
      <p:sp>
        <p:nvSpPr>
          <p:cNvPr id="33" name="TextBox 32">
            <a:extLst>
              <a:ext uri="{FF2B5EF4-FFF2-40B4-BE49-F238E27FC236}">
                <a16:creationId xmlns:a16="http://schemas.microsoft.com/office/drawing/2014/main" id="{C21E3254-B4B8-447F-8294-C143F955045A}"/>
              </a:ext>
            </a:extLst>
          </p:cNvPr>
          <p:cNvSpPr txBox="1"/>
          <p:nvPr/>
        </p:nvSpPr>
        <p:spPr>
          <a:xfrm>
            <a:off x="7895496" y="3834735"/>
            <a:ext cx="2096502" cy="461665"/>
          </a:xfrm>
          <a:prstGeom prst="rect">
            <a:avLst/>
          </a:prstGeom>
          <a:noFill/>
        </p:spPr>
        <p:txBody>
          <a:bodyPr wrap="square">
            <a:spAutoFit/>
          </a:bodyPr>
          <a:lstStyle/>
          <a:p>
            <a:pPr algn="ctr"/>
            <a:r>
              <a:rPr lang="lv-LV" sz="2400" b="1" dirty="0">
                <a:solidFill>
                  <a:schemeClr val="bg2">
                    <a:lumMod val="10000"/>
                  </a:schemeClr>
                </a:solidFill>
              </a:rPr>
              <a:t>5.5 – 5.6%</a:t>
            </a:r>
            <a:endParaRPr lang="en-US" sz="2400" b="1" dirty="0">
              <a:solidFill>
                <a:schemeClr val="bg2">
                  <a:lumMod val="10000"/>
                </a:schemeClr>
              </a:solidFill>
            </a:endParaRPr>
          </a:p>
        </p:txBody>
      </p:sp>
      <p:sp>
        <p:nvSpPr>
          <p:cNvPr id="34" name="TextBox 33">
            <a:extLst>
              <a:ext uri="{FF2B5EF4-FFF2-40B4-BE49-F238E27FC236}">
                <a16:creationId xmlns:a16="http://schemas.microsoft.com/office/drawing/2014/main" id="{93499A31-F12B-4F30-B199-D1D2CA79F4BD}"/>
              </a:ext>
            </a:extLst>
          </p:cNvPr>
          <p:cNvSpPr txBox="1"/>
          <p:nvPr/>
        </p:nvSpPr>
        <p:spPr>
          <a:xfrm>
            <a:off x="9970066" y="3822927"/>
            <a:ext cx="2096502" cy="461665"/>
          </a:xfrm>
          <a:prstGeom prst="rect">
            <a:avLst/>
          </a:prstGeom>
          <a:noFill/>
        </p:spPr>
        <p:txBody>
          <a:bodyPr wrap="square">
            <a:spAutoFit/>
          </a:bodyPr>
          <a:lstStyle/>
          <a:p>
            <a:pPr algn="ctr"/>
            <a:r>
              <a:rPr lang="lv-LV" sz="2400" b="1" dirty="0">
                <a:solidFill>
                  <a:schemeClr val="bg2">
                    <a:lumMod val="10000"/>
                  </a:schemeClr>
                </a:solidFill>
              </a:rPr>
              <a:t>11.7%</a:t>
            </a:r>
            <a:endParaRPr lang="en-US" sz="2400" b="1" dirty="0">
              <a:solidFill>
                <a:schemeClr val="bg2">
                  <a:lumMod val="10000"/>
                </a:schemeClr>
              </a:solidFill>
            </a:endParaRPr>
          </a:p>
        </p:txBody>
      </p:sp>
    </p:spTree>
    <p:extLst>
      <p:ext uri="{BB962C8B-B14F-4D97-AF65-F5344CB8AC3E}">
        <p14:creationId xmlns:p14="http://schemas.microsoft.com/office/powerpoint/2010/main" val="307505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64C987F2-07D1-B844-86C8-CBD794ECC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9449" y="1032731"/>
            <a:ext cx="3597692" cy="4596094"/>
          </a:xfrm>
          <a:prstGeom prst="rect">
            <a:avLst/>
          </a:prstGeom>
        </p:spPr>
      </p:pic>
      <p:pic>
        <p:nvPicPr>
          <p:cNvPr id="35" name="Picture 34" descr="A picture containing snow, riding, person, wave&#10;&#10;Description automatically generated">
            <a:extLst>
              <a:ext uri="{FF2B5EF4-FFF2-40B4-BE49-F238E27FC236}">
                <a16:creationId xmlns:a16="http://schemas.microsoft.com/office/drawing/2014/main" id="{2A45AA7A-17DC-4DDF-A58C-56E72514F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36" name="Rectangle 35">
            <a:extLst>
              <a:ext uri="{FF2B5EF4-FFF2-40B4-BE49-F238E27FC236}">
                <a16:creationId xmlns:a16="http://schemas.microsoft.com/office/drawing/2014/main" id="{F9697F48-A024-415E-8397-3430D0955691}"/>
              </a:ext>
            </a:extLst>
          </p:cNvPr>
          <p:cNvSpPr/>
          <p:nvPr/>
        </p:nvSpPr>
        <p:spPr>
          <a:xfrm>
            <a:off x="-75824" y="0"/>
            <a:ext cx="12343649" cy="6858000"/>
          </a:xfrm>
          <a:prstGeom prst="rect">
            <a:avLst/>
          </a:prstGeom>
          <a:solidFill>
            <a:srgbClr val="FFEC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Picture 83">
            <a:extLst>
              <a:ext uri="{FF2B5EF4-FFF2-40B4-BE49-F238E27FC236}">
                <a16:creationId xmlns:a16="http://schemas.microsoft.com/office/drawing/2014/main" id="{5B831F09-CE0F-45D1-A303-F3F8B9AD95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78362" y="285376"/>
            <a:ext cx="2908460" cy="2908460"/>
          </a:xfrm>
          <a:prstGeom prst="rect">
            <a:avLst/>
          </a:prstGeom>
        </p:spPr>
      </p:pic>
      <p:pic>
        <p:nvPicPr>
          <p:cNvPr id="85" name="Picture 84">
            <a:extLst>
              <a:ext uri="{FF2B5EF4-FFF2-40B4-BE49-F238E27FC236}">
                <a16:creationId xmlns:a16="http://schemas.microsoft.com/office/drawing/2014/main" id="{FE97685F-4F42-4886-98B7-013D86C7D5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94723" y="3597904"/>
            <a:ext cx="2908460" cy="2908460"/>
          </a:xfrm>
          <a:prstGeom prst="rect">
            <a:avLst/>
          </a:prstGeom>
        </p:spPr>
      </p:pic>
      <p:pic>
        <p:nvPicPr>
          <p:cNvPr id="86" name="Picture 85">
            <a:extLst>
              <a:ext uri="{FF2B5EF4-FFF2-40B4-BE49-F238E27FC236}">
                <a16:creationId xmlns:a16="http://schemas.microsoft.com/office/drawing/2014/main" id="{3B643CAC-1409-4F48-85EC-17BF628672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44031" y="3576290"/>
            <a:ext cx="2908460" cy="2908460"/>
          </a:xfrm>
          <a:prstGeom prst="rect">
            <a:avLst/>
          </a:prstGeom>
        </p:spPr>
      </p:pic>
      <p:pic>
        <p:nvPicPr>
          <p:cNvPr id="18" name="Picture 17">
            <a:extLst>
              <a:ext uri="{FF2B5EF4-FFF2-40B4-BE49-F238E27FC236}">
                <a16:creationId xmlns:a16="http://schemas.microsoft.com/office/drawing/2014/main" id="{8311A639-6466-4E31-BA8F-50B9A8A1C5A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1087" y="1846105"/>
            <a:ext cx="3871161" cy="3871161"/>
          </a:xfrm>
          <a:prstGeom prst="rect">
            <a:avLst/>
          </a:prstGeom>
        </p:spPr>
      </p:pic>
      <p:pic>
        <p:nvPicPr>
          <p:cNvPr id="54" name="Graphic 53">
            <a:extLst>
              <a:ext uri="{FF2B5EF4-FFF2-40B4-BE49-F238E27FC236}">
                <a16:creationId xmlns:a16="http://schemas.microsoft.com/office/drawing/2014/main" id="{8B9B069A-D8ED-4B75-B4BB-A9D8D33C38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16531" y="3611696"/>
            <a:ext cx="901514" cy="705679"/>
          </a:xfrm>
          <a:prstGeom prst="rect">
            <a:avLst/>
          </a:prstGeom>
        </p:spPr>
      </p:pic>
      <p:sp>
        <p:nvSpPr>
          <p:cNvPr id="9" name="TextBox 8">
            <a:extLst>
              <a:ext uri="{FF2B5EF4-FFF2-40B4-BE49-F238E27FC236}">
                <a16:creationId xmlns:a16="http://schemas.microsoft.com/office/drawing/2014/main" id="{DDDD3ECD-FD15-4F11-A056-638B00255489}"/>
              </a:ext>
            </a:extLst>
          </p:cNvPr>
          <p:cNvSpPr txBox="1"/>
          <p:nvPr/>
        </p:nvSpPr>
        <p:spPr>
          <a:xfrm>
            <a:off x="558380" y="417584"/>
            <a:ext cx="4632990" cy="923330"/>
          </a:xfrm>
          <a:prstGeom prst="rect">
            <a:avLst/>
          </a:prstGeom>
          <a:noFill/>
        </p:spPr>
        <p:txBody>
          <a:bodyPr wrap="square">
            <a:spAutoFit/>
          </a:bodyPr>
          <a:lstStyle/>
          <a:p>
            <a:r>
              <a:rPr lang="en-LV" sz="1800" b="1" dirty="0">
                <a:solidFill>
                  <a:schemeClr val="bg2">
                    <a:lumMod val="10000"/>
                  </a:schemeClr>
                </a:solidFill>
              </a:rPr>
              <a:t>Paredzamās izmaiņas piena produktu cenu struktūrā pie godprātīgas samazinātās PVN likmes ieviešanas</a:t>
            </a:r>
          </a:p>
        </p:txBody>
      </p:sp>
      <p:sp>
        <p:nvSpPr>
          <p:cNvPr id="10" name="Text Placeholder 8">
            <a:extLst>
              <a:ext uri="{FF2B5EF4-FFF2-40B4-BE49-F238E27FC236}">
                <a16:creationId xmlns:a16="http://schemas.microsoft.com/office/drawing/2014/main" id="{9614A25F-7ABE-46F0-A3F4-9EAE402E15BB}"/>
              </a:ext>
            </a:extLst>
          </p:cNvPr>
          <p:cNvSpPr txBox="1">
            <a:spLocks/>
          </p:cNvSpPr>
          <p:nvPr/>
        </p:nvSpPr>
        <p:spPr>
          <a:xfrm>
            <a:off x="7841231" y="147988"/>
            <a:ext cx="2911748" cy="1810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lv-LV" sz="2000" dirty="0"/>
          </a:p>
        </p:txBody>
      </p:sp>
      <p:sp>
        <p:nvSpPr>
          <p:cNvPr id="31" name="Rectangle 30">
            <a:extLst>
              <a:ext uri="{FF2B5EF4-FFF2-40B4-BE49-F238E27FC236}">
                <a16:creationId xmlns:a16="http://schemas.microsoft.com/office/drawing/2014/main" id="{F569FC3B-935E-4F1D-AFE5-061DA65FE1BA}"/>
              </a:ext>
            </a:extLst>
          </p:cNvPr>
          <p:cNvSpPr/>
          <p:nvPr/>
        </p:nvSpPr>
        <p:spPr>
          <a:xfrm>
            <a:off x="633984" y="1387287"/>
            <a:ext cx="463296" cy="92508"/>
          </a:xfrm>
          <a:prstGeom prst="rect">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8B85B62E-66AB-4F62-A703-DD1888FB2157}"/>
              </a:ext>
            </a:extLst>
          </p:cNvPr>
          <p:cNvSpPr txBox="1"/>
          <p:nvPr/>
        </p:nvSpPr>
        <p:spPr>
          <a:xfrm>
            <a:off x="7043641" y="3483759"/>
            <a:ext cx="1832415" cy="210215"/>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b="1" dirty="0">
                <a:solidFill>
                  <a:schemeClr val="bg2">
                    <a:lumMod val="10000"/>
                  </a:schemeClr>
                </a:solidFill>
              </a:rPr>
              <a:t>Vācija</a:t>
            </a:r>
            <a:endParaRPr lang="en-US" sz="1400" b="1" dirty="0">
              <a:solidFill>
                <a:schemeClr val="bg2">
                  <a:lumMod val="10000"/>
                </a:schemeClr>
              </a:solidFill>
            </a:endParaRPr>
          </a:p>
        </p:txBody>
      </p:sp>
      <p:sp>
        <p:nvSpPr>
          <p:cNvPr id="69" name="TextBox 68">
            <a:extLst>
              <a:ext uri="{FF2B5EF4-FFF2-40B4-BE49-F238E27FC236}">
                <a16:creationId xmlns:a16="http://schemas.microsoft.com/office/drawing/2014/main" id="{72D8E8FF-FEEB-4F1D-B38B-79F91AA61A7E}"/>
              </a:ext>
            </a:extLst>
          </p:cNvPr>
          <p:cNvSpPr txBox="1"/>
          <p:nvPr/>
        </p:nvSpPr>
        <p:spPr>
          <a:xfrm>
            <a:off x="9531662" y="211152"/>
            <a:ext cx="1832415" cy="307777"/>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b="1" dirty="0">
                <a:solidFill>
                  <a:schemeClr val="bg2">
                    <a:lumMod val="10000"/>
                  </a:schemeClr>
                </a:solidFill>
              </a:rPr>
              <a:t>Polija</a:t>
            </a:r>
            <a:endParaRPr lang="en-US" sz="1400" b="1" dirty="0">
              <a:solidFill>
                <a:schemeClr val="bg2">
                  <a:lumMod val="10000"/>
                </a:schemeClr>
              </a:solidFill>
            </a:endParaRPr>
          </a:p>
        </p:txBody>
      </p:sp>
      <p:sp>
        <p:nvSpPr>
          <p:cNvPr id="70" name="TextBox 69">
            <a:extLst>
              <a:ext uri="{FF2B5EF4-FFF2-40B4-BE49-F238E27FC236}">
                <a16:creationId xmlns:a16="http://schemas.microsoft.com/office/drawing/2014/main" id="{3C1CA9DE-FF55-4590-A694-A7CAC6DB8C7C}"/>
              </a:ext>
            </a:extLst>
          </p:cNvPr>
          <p:cNvSpPr txBox="1"/>
          <p:nvPr/>
        </p:nvSpPr>
        <p:spPr>
          <a:xfrm>
            <a:off x="9660313" y="3506888"/>
            <a:ext cx="1832415" cy="307777"/>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b="1" dirty="0">
                <a:solidFill>
                  <a:schemeClr val="bg2">
                    <a:lumMod val="10000"/>
                  </a:schemeClr>
                </a:solidFill>
              </a:rPr>
              <a:t>Nīderlande</a:t>
            </a:r>
            <a:endParaRPr lang="en-US" sz="1400" b="1" dirty="0">
              <a:solidFill>
                <a:schemeClr val="bg2">
                  <a:lumMod val="10000"/>
                </a:schemeClr>
              </a:solidFill>
            </a:endParaRPr>
          </a:p>
        </p:txBody>
      </p:sp>
      <p:sp>
        <p:nvSpPr>
          <p:cNvPr id="71" name="TextBox 70">
            <a:extLst>
              <a:ext uri="{FF2B5EF4-FFF2-40B4-BE49-F238E27FC236}">
                <a16:creationId xmlns:a16="http://schemas.microsoft.com/office/drawing/2014/main" id="{F3826CF4-40F7-4071-A69E-2CE4FE9C5814}"/>
              </a:ext>
            </a:extLst>
          </p:cNvPr>
          <p:cNvSpPr txBox="1"/>
          <p:nvPr/>
        </p:nvSpPr>
        <p:spPr>
          <a:xfrm>
            <a:off x="633984" y="1683952"/>
            <a:ext cx="1832415" cy="307777"/>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b="1" dirty="0">
                <a:solidFill>
                  <a:schemeClr val="bg2">
                    <a:lumMod val="10000"/>
                  </a:schemeClr>
                </a:solidFill>
              </a:rPr>
              <a:t>Latvija</a:t>
            </a:r>
            <a:endParaRPr lang="en-US" sz="1400" b="1" dirty="0">
              <a:solidFill>
                <a:schemeClr val="bg2">
                  <a:lumMod val="10000"/>
                </a:schemeClr>
              </a:solidFill>
            </a:endParaRPr>
          </a:p>
        </p:txBody>
      </p:sp>
      <p:sp>
        <p:nvSpPr>
          <p:cNvPr id="81" name="TextBox 80">
            <a:extLst>
              <a:ext uri="{FF2B5EF4-FFF2-40B4-BE49-F238E27FC236}">
                <a16:creationId xmlns:a16="http://schemas.microsoft.com/office/drawing/2014/main" id="{54973708-C44F-4685-AC79-0AB5F2DB9391}"/>
              </a:ext>
            </a:extLst>
          </p:cNvPr>
          <p:cNvSpPr txBox="1"/>
          <p:nvPr/>
        </p:nvSpPr>
        <p:spPr>
          <a:xfrm>
            <a:off x="633984" y="5517965"/>
            <a:ext cx="2407448" cy="646331"/>
          </a:xfrm>
          <a:prstGeom prst="rect">
            <a:avLst/>
          </a:prstGeom>
          <a:noFill/>
        </p:spPr>
        <p:txBody>
          <a:bodyPr wrap="square">
            <a:spAutoFit/>
          </a:bodyPr>
          <a:lstStyle/>
          <a:p>
            <a:r>
              <a:rPr lang="lv-LV" sz="3600" b="1" dirty="0">
                <a:solidFill>
                  <a:schemeClr val="bg2">
                    <a:lumMod val="10000"/>
                  </a:schemeClr>
                </a:solidFill>
                <a:highlight>
                  <a:srgbClr val="FFEC00"/>
                </a:highlight>
              </a:rPr>
              <a:t>0.80</a:t>
            </a:r>
            <a:r>
              <a:rPr lang="lv-LV" sz="3600" b="1" dirty="0">
                <a:solidFill>
                  <a:schemeClr val="bg2">
                    <a:lumMod val="10000"/>
                  </a:schemeClr>
                </a:solidFill>
              </a:rPr>
              <a:t> </a:t>
            </a:r>
            <a:r>
              <a:rPr lang="lv-LV" b="1" dirty="0">
                <a:solidFill>
                  <a:schemeClr val="bg2">
                    <a:lumMod val="10000"/>
                  </a:schemeClr>
                </a:solidFill>
              </a:rPr>
              <a:t>EUR</a:t>
            </a:r>
            <a:endParaRPr lang="en-US" dirty="0">
              <a:solidFill>
                <a:schemeClr val="bg2">
                  <a:lumMod val="10000"/>
                </a:schemeClr>
              </a:solidFill>
            </a:endParaRPr>
          </a:p>
        </p:txBody>
      </p:sp>
      <p:sp>
        <p:nvSpPr>
          <p:cNvPr id="38" name="TextBox 37">
            <a:extLst>
              <a:ext uri="{FF2B5EF4-FFF2-40B4-BE49-F238E27FC236}">
                <a16:creationId xmlns:a16="http://schemas.microsoft.com/office/drawing/2014/main" id="{20D83902-6BE5-402B-B552-8BAA6BC6FF16}"/>
              </a:ext>
            </a:extLst>
          </p:cNvPr>
          <p:cNvSpPr txBox="1"/>
          <p:nvPr/>
        </p:nvSpPr>
        <p:spPr>
          <a:xfrm>
            <a:off x="1899757" y="2251769"/>
            <a:ext cx="2407448" cy="461665"/>
          </a:xfrm>
          <a:prstGeom prst="rect">
            <a:avLst/>
          </a:prstGeom>
          <a:noFill/>
        </p:spPr>
        <p:txBody>
          <a:bodyPr wrap="square">
            <a:spAutoFit/>
          </a:bodyPr>
          <a:lstStyle/>
          <a:p>
            <a:r>
              <a:rPr lang="lv-LV" sz="2400" b="1" dirty="0">
                <a:solidFill>
                  <a:srgbClr val="CF0923"/>
                </a:solidFill>
              </a:rPr>
              <a:t>21%</a:t>
            </a:r>
            <a:endParaRPr lang="en-US" sz="2400" dirty="0">
              <a:solidFill>
                <a:srgbClr val="CF0923"/>
              </a:solidFill>
            </a:endParaRPr>
          </a:p>
        </p:txBody>
      </p:sp>
      <p:sp>
        <p:nvSpPr>
          <p:cNvPr id="39" name="TextBox 38">
            <a:extLst>
              <a:ext uri="{FF2B5EF4-FFF2-40B4-BE49-F238E27FC236}">
                <a16:creationId xmlns:a16="http://schemas.microsoft.com/office/drawing/2014/main" id="{8E71D877-9D25-4ED4-8B47-063C3D3EE383}"/>
              </a:ext>
            </a:extLst>
          </p:cNvPr>
          <p:cNvSpPr txBox="1"/>
          <p:nvPr/>
        </p:nvSpPr>
        <p:spPr>
          <a:xfrm>
            <a:off x="1899757" y="2875276"/>
            <a:ext cx="2407448" cy="461665"/>
          </a:xfrm>
          <a:prstGeom prst="rect">
            <a:avLst/>
          </a:prstGeom>
          <a:noFill/>
        </p:spPr>
        <p:txBody>
          <a:bodyPr wrap="square">
            <a:spAutoFit/>
          </a:bodyPr>
          <a:lstStyle/>
          <a:p>
            <a:r>
              <a:rPr lang="lv-LV" sz="2400" b="1" dirty="0">
                <a:solidFill>
                  <a:srgbClr val="7BD3F7"/>
                </a:solidFill>
              </a:rPr>
              <a:t>21%</a:t>
            </a:r>
            <a:endParaRPr lang="en-US" sz="2400" dirty="0">
              <a:solidFill>
                <a:srgbClr val="7BD3F7"/>
              </a:solidFill>
            </a:endParaRPr>
          </a:p>
        </p:txBody>
      </p:sp>
      <p:sp>
        <p:nvSpPr>
          <p:cNvPr id="40" name="TextBox 39">
            <a:extLst>
              <a:ext uri="{FF2B5EF4-FFF2-40B4-BE49-F238E27FC236}">
                <a16:creationId xmlns:a16="http://schemas.microsoft.com/office/drawing/2014/main" id="{36E640A9-2CA2-4DF7-95F0-40B16C2C096E}"/>
              </a:ext>
            </a:extLst>
          </p:cNvPr>
          <p:cNvSpPr txBox="1"/>
          <p:nvPr/>
        </p:nvSpPr>
        <p:spPr>
          <a:xfrm>
            <a:off x="1899757" y="3660777"/>
            <a:ext cx="826233" cy="461665"/>
          </a:xfrm>
          <a:prstGeom prst="rect">
            <a:avLst/>
          </a:prstGeom>
          <a:noFill/>
        </p:spPr>
        <p:txBody>
          <a:bodyPr wrap="square">
            <a:spAutoFit/>
          </a:bodyPr>
          <a:lstStyle/>
          <a:p>
            <a:r>
              <a:rPr lang="lv-LV" sz="2400" b="1" dirty="0">
                <a:solidFill>
                  <a:srgbClr val="96C319"/>
                </a:solidFill>
              </a:rPr>
              <a:t>29%</a:t>
            </a:r>
            <a:endParaRPr lang="en-US" sz="2400" dirty="0">
              <a:solidFill>
                <a:srgbClr val="96C319"/>
              </a:solidFill>
            </a:endParaRPr>
          </a:p>
        </p:txBody>
      </p:sp>
      <p:sp>
        <p:nvSpPr>
          <p:cNvPr id="41" name="TextBox 40">
            <a:extLst>
              <a:ext uri="{FF2B5EF4-FFF2-40B4-BE49-F238E27FC236}">
                <a16:creationId xmlns:a16="http://schemas.microsoft.com/office/drawing/2014/main" id="{338F58BF-4901-4E28-B7F6-C813105CFF01}"/>
              </a:ext>
            </a:extLst>
          </p:cNvPr>
          <p:cNvSpPr txBox="1"/>
          <p:nvPr/>
        </p:nvSpPr>
        <p:spPr>
          <a:xfrm>
            <a:off x="1899757" y="4545819"/>
            <a:ext cx="2407448" cy="461665"/>
          </a:xfrm>
          <a:prstGeom prst="rect">
            <a:avLst/>
          </a:prstGeom>
          <a:noFill/>
        </p:spPr>
        <p:txBody>
          <a:bodyPr wrap="square">
            <a:spAutoFit/>
          </a:bodyPr>
          <a:lstStyle/>
          <a:p>
            <a:r>
              <a:rPr lang="lv-LV" sz="2400" b="1" dirty="0">
                <a:solidFill>
                  <a:srgbClr val="633494"/>
                </a:solidFill>
              </a:rPr>
              <a:t>29%</a:t>
            </a:r>
            <a:endParaRPr lang="en-US" sz="2400" dirty="0">
              <a:solidFill>
                <a:srgbClr val="633494"/>
              </a:solidFill>
            </a:endParaRPr>
          </a:p>
        </p:txBody>
      </p:sp>
      <p:sp>
        <p:nvSpPr>
          <p:cNvPr id="42" name="TextBox 41">
            <a:extLst>
              <a:ext uri="{FF2B5EF4-FFF2-40B4-BE49-F238E27FC236}">
                <a16:creationId xmlns:a16="http://schemas.microsoft.com/office/drawing/2014/main" id="{B3DBFDC4-0CCD-4356-AB47-390BE4608DAF}"/>
              </a:ext>
            </a:extLst>
          </p:cNvPr>
          <p:cNvSpPr txBox="1"/>
          <p:nvPr/>
        </p:nvSpPr>
        <p:spPr>
          <a:xfrm>
            <a:off x="3902947" y="5516010"/>
            <a:ext cx="2407448" cy="646331"/>
          </a:xfrm>
          <a:prstGeom prst="rect">
            <a:avLst/>
          </a:prstGeom>
          <a:noFill/>
        </p:spPr>
        <p:txBody>
          <a:bodyPr wrap="square">
            <a:spAutoFit/>
          </a:bodyPr>
          <a:lstStyle/>
          <a:p>
            <a:r>
              <a:rPr lang="lv-LV" sz="3600" b="1" dirty="0">
                <a:solidFill>
                  <a:schemeClr val="bg2">
                    <a:lumMod val="10000"/>
                  </a:schemeClr>
                </a:solidFill>
                <a:highlight>
                  <a:srgbClr val="FFEC00"/>
                </a:highlight>
              </a:rPr>
              <a:t>0.70</a:t>
            </a:r>
            <a:r>
              <a:rPr lang="lv-LV" sz="3600" b="1" dirty="0">
                <a:solidFill>
                  <a:schemeClr val="bg2">
                    <a:lumMod val="10000"/>
                  </a:schemeClr>
                </a:solidFill>
              </a:rPr>
              <a:t> </a:t>
            </a:r>
            <a:r>
              <a:rPr lang="lv-LV" b="1" dirty="0">
                <a:solidFill>
                  <a:schemeClr val="bg2">
                    <a:lumMod val="10000"/>
                  </a:schemeClr>
                </a:solidFill>
              </a:rPr>
              <a:t>EUR</a:t>
            </a:r>
            <a:endParaRPr lang="en-US" dirty="0">
              <a:solidFill>
                <a:schemeClr val="bg2">
                  <a:lumMod val="10000"/>
                </a:schemeClr>
              </a:solidFill>
            </a:endParaRPr>
          </a:p>
        </p:txBody>
      </p:sp>
      <p:sp>
        <p:nvSpPr>
          <p:cNvPr id="47" name="TextBox 46">
            <a:extLst>
              <a:ext uri="{FF2B5EF4-FFF2-40B4-BE49-F238E27FC236}">
                <a16:creationId xmlns:a16="http://schemas.microsoft.com/office/drawing/2014/main" id="{DAA3C156-82BE-4A4E-BC55-B435B0E769DC}"/>
              </a:ext>
            </a:extLst>
          </p:cNvPr>
          <p:cNvSpPr txBox="1"/>
          <p:nvPr/>
        </p:nvSpPr>
        <p:spPr>
          <a:xfrm>
            <a:off x="7012868" y="5994269"/>
            <a:ext cx="2407448" cy="646331"/>
          </a:xfrm>
          <a:prstGeom prst="rect">
            <a:avLst/>
          </a:prstGeom>
          <a:noFill/>
        </p:spPr>
        <p:txBody>
          <a:bodyPr wrap="square">
            <a:spAutoFit/>
          </a:bodyPr>
          <a:lstStyle/>
          <a:p>
            <a:r>
              <a:rPr lang="lv-LV" sz="3600" b="1" dirty="0">
                <a:solidFill>
                  <a:schemeClr val="bg2">
                    <a:lumMod val="10000"/>
                  </a:schemeClr>
                </a:solidFill>
                <a:highlight>
                  <a:srgbClr val="FFEC00"/>
                </a:highlight>
              </a:rPr>
              <a:t>0.60</a:t>
            </a:r>
            <a:r>
              <a:rPr lang="lv-LV" sz="3600" b="1" dirty="0">
                <a:solidFill>
                  <a:schemeClr val="bg2">
                    <a:lumMod val="10000"/>
                  </a:schemeClr>
                </a:solidFill>
              </a:rPr>
              <a:t> </a:t>
            </a:r>
            <a:r>
              <a:rPr lang="lv-LV" b="1" dirty="0">
                <a:solidFill>
                  <a:schemeClr val="bg2">
                    <a:lumMod val="10000"/>
                  </a:schemeClr>
                </a:solidFill>
              </a:rPr>
              <a:t>EUR</a:t>
            </a:r>
            <a:endParaRPr lang="en-US" dirty="0">
              <a:solidFill>
                <a:schemeClr val="bg2">
                  <a:lumMod val="10000"/>
                </a:schemeClr>
              </a:solidFill>
            </a:endParaRPr>
          </a:p>
        </p:txBody>
      </p:sp>
      <p:sp>
        <p:nvSpPr>
          <p:cNvPr id="49" name="TextBox 48">
            <a:extLst>
              <a:ext uri="{FF2B5EF4-FFF2-40B4-BE49-F238E27FC236}">
                <a16:creationId xmlns:a16="http://schemas.microsoft.com/office/drawing/2014/main" id="{DA740BA9-8D16-494A-A658-E7B1C4C6EE48}"/>
              </a:ext>
            </a:extLst>
          </p:cNvPr>
          <p:cNvSpPr txBox="1"/>
          <p:nvPr/>
        </p:nvSpPr>
        <p:spPr>
          <a:xfrm>
            <a:off x="10851963" y="706479"/>
            <a:ext cx="2407448" cy="461665"/>
          </a:xfrm>
          <a:prstGeom prst="rect">
            <a:avLst/>
          </a:prstGeom>
          <a:noFill/>
        </p:spPr>
        <p:txBody>
          <a:bodyPr wrap="square">
            <a:spAutoFit/>
          </a:bodyPr>
          <a:lstStyle/>
          <a:p>
            <a:r>
              <a:rPr lang="lv-LV" sz="2400" b="1" dirty="0">
                <a:solidFill>
                  <a:srgbClr val="7BD3F7"/>
                </a:solidFill>
              </a:rPr>
              <a:t>15%</a:t>
            </a:r>
            <a:endParaRPr lang="en-US" sz="2400" dirty="0">
              <a:solidFill>
                <a:srgbClr val="7BD3F7"/>
              </a:solidFill>
            </a:endParaRPr>
          </a:p>
        </p:txBody>
      </p:sp>
      <p:sp>
        <p:nvSpPr>
          <p:cNvPr id="50" name="TextBox 49">
            <a:extLst>
              <a:ext uri="{FF2B5EF4-FFF2-40B4-BE49-F238E27FC236}">
                <a16:creationId xmlns:a16="http://schemas.microsoft.com/office/drawing/2014/main" id="{D20F55B6-2246-4DD3-9E76-85C30030BE76}"/>
              </a:ext>
            </a:extLst>
          </p:cNvPr>
          <p:cNvSpPr txBox="1"/>
          <p:nvPr/>
        </p:nvSpPr>
        <p:spPr>
          <a:xfrm>
            <a:off x="10905928" y="369292"/>
            <a:ext cx="1128501" cy="461665"/>
          </a:xfrm>
          <a:prstGeom prst="rect">
            <a:avLst/>
          </a:prstGeom>
          <a:noFill/>
        </p:spPr>
        <p:txBody>
          <a:bodyPr wrap="square">
            <a:spAutoFit/>
          </a:bodyPr>
          <a:lstStyle/>
          <a:p>
            <a:r>
              <a:rPr lang="lv-LV" sz="2400" b="1" dirty="0">
                <a:solidFill>
                  <a:srgbClr val="CD0923"/>
                </a:solidFill>
              </a:rPr>
              <a:t>5%</a:t>
            </a:r>
            <a:endParaRPr lang="en-US" sz="2400" dirty="0">
              <a:solidFill>
                <a:srgbClr val="CD0923"/>
              </a:solidFill>
            </a:endParaRPr>
          </a:p>
        </p:txBody>
      </p:sp>
      <p:sp>
        <p:nvSpPr>
          <p:cNvPr id="51" name="TextBox 50">
            <a:extLst>
              <a:ext uri="{FF2B5EF4-FFF2-40B4-BE49-F238E27FC236}">
                <a16:creationId xmlns:a16="http://schemas.microsoft.com/office/drawing/2014/main" id="{06786950-FE17-4DAB-AE00-CCB54E5B4F22}"/>
              </a:ext>
            </a:extLst>
          </p:cNvPr>
          <p:cNvSpPr txBox="1"/>
          <p:nvPr/>
        </p:nvSpPr>
        <p:spPr>
          <a:xfrm>
            <a:off x="10905928" y="1105797"/>
            <a:ext cx="2407448" cy="461665"/>
          </a:xfrm>
          <a:prstGeom prst="rect">
            <a:avLst/>
          </a:prstGeom>
          <a:noFill/>
        </p:spPr>
        <p:txBody>
          <a:bodyPr wrap="square">
            <a:spAutoFit/>
          </a:bodyPr>
          <a:lstStyle/>
          <a:p>
            <a:r>
              <a:rPr lang="lv-LV" sz="2400" b="1" dirty="0">
                <a:solidFill>
                  <a:srgbClr val="96C319"/>
                </a:solidFill>
              </a:rPr>
              <a:t>28%</a:t>
            </a:r>
            <a:endParaRPr lang="en-US" sz="2400" dirty="0">
              <a:solidFill>
                <a:srgbClr val="96C319"/>
              </a:solidFill>
            </a:endParaRPr>
          </a:p>
        </p:txBody>
      </p:sp>
      <p:sp>
        <p:nvSpPr>
          <p:cNvPr id="52" name="TextBox 51">
            <a:extLst>
              <a:ext uri="{FF2B5EF4-FFF2-40B4-BE49-F238E27FC236}">
                <a16:creationId xmlns:a16="http://schemas.microsoft.com/office/drawing/2014/main" id="{48D4F122-5286-4DAB-8628-56A37BC4B0D9}"/>
              </a:ext>
            </a:extLst>
          </p:cNvPr>
          <p:cNvSpPr txBox="1"/>
          <p:nvPr/>
        </p:nvSpPr>
        <p:spPr>
          <a:xfrm>
            <a:off x="10905928" y="1966780"/>
            <a:ext cx="2407448" cy="461665"/>
          </a:xfrm>
          <a:prstGeom prst="rect">
            <a:avLst/>
          </a:prstGeom>
          <a:noFill/>
        </p:spPr>
        <p:txBody>
          <a:bodyPr wrap="square">
            <a:spAutoFit/>
          </a:bodyPr>
          <a:lstStyle/>
          <a:p>
            <a:r>
              <a:rPr lang="lv-LV" sz="2400" b="1" dirty="0">
                <a:solidFill>
                  <a:srgbClr val="633494"/>
                </a:solidFill>
              </a:rPr>
              <a:t>52%</a:t>
            </a:r>
            <a:endParaRPr lang="en-US" sz="2400" dirty="0">
              <a:solidFill>
                <a:srgbClr val="633494"/>
              </a:solidFill>
            </a:endParaRPr>
          </a:p>
        </p:txBody>
      </p:sp>
      <p:sp>
        <p:nvSpPr>
          <p:cNvPr id="53" name="TextBox 52">
            <a:extLst>
              <a:ext uri="{FF2B5EF4-FFF2-40B4-BE49-F238E27FC236}">
                <a16:creationId xmlns:a16="http://schemas.microsoft.com/office/drawing/2014/main" id="{3086CB7A-0F92-462E-A5E8-487B37B20014}"/>
              </a:ext>
            </a:extLst>
          </p:cNvPr>
          <p:cNvSpPr txBox="1"/>
          <p:nvPr/>
        </p:nvSpPr>
        <p:spPr>
          <a:xfrm>
            <a:off x="9312697" y="5948706"/>
            <a:ext cx="2407448" cy="646331"/>
          </a:xfrm>
          <a:prstGeom prst="rect">
            <a:avLst/>
          </a:prstGeom>
          <a:noFill/>
        </p:spPr>
        <p:txBody>
          <a:bodyPr wrap="square">
            <a:spAutoFit/>
          </a:bodyPr>
          <a:lstStyle/>
          <a:p>
            <a:r>
              <a:rPr lang="lv-LV" sz="3600" b="1" dirty="0">
                <a:solidFill>
                  <a:schemeClr val="bg2">
                    <a:lumMod val="10000"/>
                  </a:schemeClr>
                </a:solidFill>
                <a:highlight>
                  <a:srgbClr val="FFEC00"/>
                </a:highlight>
              </a:rPr>
              <a:t>0.42</a:t>
            </a:r>
            <a:r>
              <a:rPr lang="lv-LV" sz="3600" b="1" dirty="0">
                <a:solidFill>
                  <a:schemeClr val="bg2">
                    <a:lumMod val="10000"/>
                  </a:schemeClr>
                </a:solidFill>
              </a:rPr>
              <a:t> </a:t>
            </a:r>
            <a:r>
              <a:rPr lang="lv-LV" b="1" dirty="0">
                <a:solidFill>
                  <a:schemeClr val="bg2">
                    <a:lumMod val="10000"/>
                  </a:schemeClr>
                </a:solidFill>
              </a:rPr>
              <a:t>EUR</a:t>
            </a:r>
            <a:endParaRPr lang="en-US" dirty="0">
              <a:solidFill>
                <a:schemeClr val="bg2">
                  <a:lumMod val="10000"/>
                </a:schemeClr>
              </a:solidFill>
            </a:endParaRPr>
          </a:p>
        </p:txBody>
      </p:sp>
      <p:sp>
        <p:nvSpPr>
          <p:cNvPr id="55" name="TextBox 54">
            <a:extLst>
              <a:ext uri="{FF2B5EF4-FFF2-40B4-BE49-F238E27FC236}">
                <a16:creationId xmlns:a16="http://schemas.microsoft.com/office/drawing/2014/main" id="{AB41436A-7E54-4792-9600-E983342AA7FF}"/>
              </a:ext>
            </a:extLst>
          </p:cNvPr>
          <p:cNvSpPr txBox="1"/>
          <p:nvPr/>
        </p:nvSpPr>
        <p:spPr>
          <a:xfrm>
            <a:off x="10881780" y="4019731"/>
            <a:ext cx="2407448" cy="461665"/>
          </a:xfrm>
          <a:prstGeom prst="rect">
            <a:avLst/>
          </a:prstGeom>
          <a:noFill/>
        </p:spPr>
        <p:txBody>
          <a:bodyPr wrap="square">
            <a:spAutoFit/>
          </a:bodyPr>
          <a:lstStyle/>
          <a:p>
            <a:r>
              <a:rPr lang="lv-LV" sz="2400" b="1" dirty="0">
                <a:solidFill>
                  <a:srgbClr val="7BD3F7"/>
                </a:solidFill>
              </a:rPr>
              <a:t>10%</a:t>
            </a:r>
            <a:endParaRPr lang="en-US" sz="2400" dirty="0">
              <a:solidFill>
                <a:srgbClr val="7BD3F7"/>
              </a:solidFill>
            </a:endParaRPr>
          </a:p>
        </p:txBody>
      </p:sp>
      <p:sp>
        <p:nvSpPr>
          <p:cNvPr id="56" name="TextBox 55">
            <a:extLst>
              <a:ext uri="{FF2B5EF4-FFF2-40B4-BE49-F238E27FC236}">
                <a16:creationId xmlns:a16="http://schemas.microsoft.com/office/drawing/2014/main" id="{DC1BEDFD-8A67-4CF8-8C55-912D9C3BCEEC}"/>
              </a:ext>
            </a:extLst>
          </p:cNvPr>
          <p:cNvSpPr txBox="1"/>
          <p:nvPr/>
        </p:nvSpPr>
        <p:spPr>
          <a:xfrm>
            <a:off x="10930354" y="3721096"/>
            <a:ext cx="1128501" cy="461665"/>
          </a:xfrm>
          <a:prstGeom prst="rect">
            <a:avLst/>
          </a:prstGeom>
          <a:noFill/>
        </p:spPr>
        <p:txBody>
          <a:bodyPr wrap="square">
            <a:spAutoFit/>
          </a:bodyPr>
          <a:lstStyle/>
          <a:p>
            <a:r>
              <a:rPr lang="lv-LV" sz="2400" b="1" dirty="0">
                <a:solidFill>
                  <a:srgbClr val="CD0923"/>
                </a:solidFill>
              </a:rPr>
              <a:t>6%</a:t>
            </a:r>
            <a:endParaRPr lang="en-US" sz="2400" dirty="0">
              <a:solidFill>
                <a:srgbClr val="CD0923"/>
              </a:solidFill>
            </a:endParaRPr>
          </a:p>
        </p:txBody>
      </p:sp>
      <p:sp>
        <p:nvSpPr>
          <p:cNvPr id="57" name="TextBox 56">
            <a:extLst>
              <a:ext uri="{FF2B5EF4-FFF2-40B4-BE49-F238E27FC236}">
                <a16:creationId xmlns:a16="http://schemas.microsoft.com/office/drawing/2014/main" id="{171768F5-387E-4750-AEEE-ECCFB191D356}"/>
              </a:ext>
            </a:extLst>
          </p:cNvPr>
          <p:cNvSpPr txBox="1"/>
          <p:nvPr/>
        </p:nvSpPr>
        <p:spPr>
          <a:xfrm>
            <a:off x="10920170" y="4418262"/>
            <a:ext cx="2407448" cy="461665"/>
          </a:xfrm>
          <a:prstGeom prst="rect">
            <a:avLst/>
          </a:prstGeom>
          <a:noFill/>
        </p:spPr>
        <p:txBody>
          <a:bodyPr wrap="square">
            <a:spAutoFit/>
          </a:bodyPr>
          <a:lstStyle/>
          <a:p>
            <a:r>
              <a:rPr lang="lv-LV" sz="2400" b="1" dirty="0">
                <a:solidFill>
                  <a:srgbClr val="96C319"/>
                </a:solidFill>
              </a:rPr>
              <a:t>24%</a:t>
            </a:r>
            <a:endParaRPr lang="en-US" sz="2400" dirty="0">
              <a:solidFill>
                <a:srgbClr val="96C319"/>
              </a:solidFill>
            </a:endParaRPr>
          </a:p>
        </p:txBody>
      </p:sp>
      <p:sp>
        <p:nvSpPr>
          <p:cNvPr id="60" name="TextBox 59">
            <a:extLst>
              <a:ext uri="{FF2B5EF4-FFF2-40B4-BE49-F238E27FC236}">
                <a16:creationId xmlns:a16="http://schemas.microsoft.com/office/drawing/2014/main" id="{13840911-555C-4CFE-A056-F175C177D1E2}"/>
              </a:ext>
            </a:extLst>
          </p:cNvPr>
          <p:cNvSpPr txBox="1"/>
          <p:nvPr/>
        </p:nvSpPr>
        <p:spPr>
          <a:xfrm>
            <a:off x="10920170" y="5351436"/>
            <a:ext cx="2407448" cy="461665"/>
          </a:xfrm>
          <a:prstGeom prst="rect">
            <a:avLst/>
          </a:prstGeom>
          <a:noFill/>
        </p:spPr>
        <p:txBody>
          <a:bodyPr wrap="square">
            <a:spAutoFit/>
          </a:bodyPr>
          <a:lstStyle/>
          <a:p>
            <a:r>
              <a:rPr lang="lv-LV" sz="2400" b="1" dirty="0">
                <a:solidFill>
                  <a:srgbClr val="633494"/>
                </a:solidFill>
              </a:rPr>
              <a:t>55%</a:t>
            </a:r>
            <a:endParaRPr lang="en-US" sz="2400" dirty="0">
              <a:solidFill>
                <a:srgbClr val="633494"/>
              </a:solidFill>
            </a:endParaRPr>
          </a:p>
        </p:txBody>
      </p:sp>
      <p:sp>
        <p:nvSpPr>
          <p:cNvPr id="64" name="TextBox 63">
            <a:extLst>
              <a:ext uri="{FF2B5EF4-FFF2-40B4-BE49-F238E27FC236}">
                <a16:creationId xmlns:a16="http://schemas.microsoft.com/office/drawing/2014/main" id="{DD4E8164-29EC-48F8-AB3B-2BFE138A1E2F}"/>
              </a:ext>
            </a:extLst>
          </p:cNvPr>
          <p:cNvSpPr txBox="1"/>
          <p:nvPr/>
        </p:nvSpPr>
        <p:spPr>
          <a:xfrm>
            <a:off x="9397983" y="2688266"/>
            <a:ext cx="2407448" cy="646331"/>
          </a:xfrm>
          <a:prstGeom prst="rect">
            <a:avLst/>
          </a:prstGeom>
          <a:noFill/>
        </p:spPr>
        <p:txBody>
          <a:bodyPr wrap="square">
            <a:spAutoFit/>
          </a:bodyPr>
          <a:lstStyle/>
          <a:p>
            <a:r>
              <a:rPr lang="lv-LV" sz="3600" b="1" dirty="0">
                <a:solidFill>
                  <a:schemeClr val="bg2">
                    <a:lumMod val="10000"/>
                  </a:schemeClr>
                </a:solidFill>
                <a:highlight>
                  <a:srgbClr val="FFEC00"/>
                </a:highlight>
              </a:rPr>
              <a:t>0.45</a:t>
            </a:r>
            <a:r>
              <a:rPr lang="lv-LV" sz="3600" b="1" dirty="0">
                <a:solidFill>
                  <a:schemeClr val="bg2">
                    <a:lumMod val="10000"/>
                  </a:schemeClr>
                </a:solidFill>
              </a:rPr>
              <a:t> </a:t>
            </a:r>
            <a:r>
              <a:rPr lang="lv-LV" b="1" dirty="0">
                <a:solidFill>
                  <a:schemeClr val="bg2">
                    <a:lumMod val="10000"/>
                  </a:schemeClr>
                </a:solidFill>
              </a:rPr>
              <a:t>EUR</a:t>
            </a:r>
            <a:endParaRPr lang="en-US" dirty="0">
              <a:solidFill>
                <a:schemeClr val="bg2">
                  <a:lumMod val="10000"/>
                </a:schemeClr>
              </a:solidFill>
            </a:endParaRPr>
          </a:p>
        </p:txBody>
      </p:sp>
      <p:sp>
        <p:nvSpPr>
          <p:cNvPr id="65" name="TextBox 64">
            <a:extLst>
              <a:ext uri="{FF2B5EF4-FFF2-40B4-BE49-F238E27FC236}">
                <a16:creationId xmlns:a16="http://schemas.microsoft.com/office/drawing/2014/main" id="{E70351D3-3249-4CE4-A49B-6FBE2EDE9A35}"/>
              </a:ext>
            </a:extLst>
          </p:cNvPr>
          <p:cNvSpPr txBox="1"/>
          <p:nvPr/>
        </p:nvSpPr>
        <p:spPr>
          <a:xfrm>
            <a:off x="8252678" y="4084856"/>
            <a:ext cx="2407448" cy="461665"/>
          </a:xfrm>
          <a:prstGeom prst="rect">
            <a:avLst/>
          </a:prstGeom>
          <a:noFill/>
        </p:spPr>
        <p:txBody>
          <a:bodyPr wrap="square">
            <a:spAutoFit/>
          </a:bodyPr>
          <a:lstStyle/>
          <a:p>
            <a:r>
              <a:rPr lang="lv-LV" sz="2400" b="1" dirty="0">
                <a:solidFill>
                  <a:srgbClr val="7BD3F7"/>
                </a:solidFill>
              </a:rPr>
              <a:t>17%</a:t>
            </a:r>
            <a:endParaRPr lang="en-US" sz="2400" dirty="0">
              <a:solidFill>
                <a:srgbClr val="7BD3F7"/>
              </a:solidFill>
            </a:endParaRPr>
          </a:p>
        </p:txBody>
      </p:sp>
      <p:sp>
        <p:nvSpPr>
          <p:cNvPr id="72" name="TextBox 71">
            <a:extLst>
              <a:ext uri="{FF2B5EF4-FFF2-40B4-BE49-F238E27FC236}">
                <a16:creationId xmlns:a16="http://schemas.microsoft.com/office/drawing/2014/main" id="{AE43160D-DBDF-4A02-B714-8027CDF1EE97}"/>
              </a:ext>
            </a:extLst>
          </p:cNvPr>
          <p:cNvSpPr txBox="1"/>
          <p:nvPr/>
        </p:nvSpPr>
        <p:spPr>
          <a:xfrm>
            <a:off x="8268996" y="3772625"/>
            <a:ext cx="1128501" cy="461665"/>
          </a:xfrm>
          <a:prstGeom prst="rect">
            <a:avLst/>
          </a:prstGeom>
          <a:noFill/>
        </p:spPr>
        <p:txBody>
          <a:bodyPr wrap="square">
            <a:spAutoFit/>
          </a:bodyPr>
          <a:lstStyle/>
          <a:p>
            <a:r>
              <a:rPr lang="lv-LV" sz="2400" b="1" dirty="0">
                <a:solidFill>
                  <a:srgbClr val="CD0923"/>
                </a:solidFill>
              </a:rPr>
              <a:t>7%</a:t>
            </a:r>
            <a:endParaRPr lang="en-US" sz="2400" dirty="0">
              <a:solidFill>
                <a:srgbClr val="CD0923"/>
              </a:solidFill>
            </a:endParaRPr>
          </a:p>
        </p:txBody>
      </p:sp>
      <p:sp>
        <p:nvSpPr>
          <p:cNvPr id="73" name="TextBox 72">
            <a:extLst>
              <a:ext uri="{FF2B5EF4-FFF2-40B4-BE49-F238E27FC236}">
                <a16:creationId xmlns:a16="http://schemas.microsoft.com/office/drawing/2014/main" id="{01FF55C4-0C4A-4813-AF1D-A242A6823E6B}"/>
              </a:ext>
            </a:extLst>
          </p:cNvPr>
          <p:cNvSpPr txBox="1"/>
          <p:nvPr/>
        </p:nvSpPr>
        <p:spPr>
          <a:xfrm>
            <a:off x="8262517" y="4459860"/>
            <a:ext cx="2407448" cy="461665"/>
          </a:xfrm>
          <a:prstGeom prst="rect">
            <a:avLst/>
          </a:prstGeom>
          <a:noFill/>
        </p:spPr>
        <p:txBody>
          <a:bodyPr wrap="square">
            <a:spAutoFit/>
          </a:bodyPr>
          <a:lstStyle/>
          <a:p>
            <a:r>
              <a:rPr lang="lv-LV" sz="2400" b="1" dirty="0">
                <a:solidFill>
                  <a:srgbClr val="96C319"/>
                </a:solidFill>
              </a:rPr>
              <a:t>32%</a:t>
            </a:r>
            <a:endParaRPr lang="en-US" sz="2400" dirty="0">
              <a:solidFill>
                <a:srgbClr val="96C319"/>
              </a:solidFill>
            </a:endParaRPr>
          </a:p>
        </p:txBody>
      </p:sp>
      <p:sp>
        <p:nvSpPr>
          <p:cNvPr id="87" name="TextBox 86">
            <a:extLst>
              <a:ext uri="{FF2B5EF4-FFF2-40B4-BE49-F238E27FC236}">
                <a16:creationId xmlns:a16="http://schemas.microsoft.com/office/drawing/2014/main" id="{B70F4243-370C-4B21-BED6-ADAB15F8A9BC}"/>
              </a:ext>
            </a:extLst>
          </p:cNvPr>
          <p:cNvSpPr txBox="1"/>
          <p:nvPr/>
        </p:nvSpPr>
        <p:spPr>
          <a:xfrm>
            <a:off x="8262517" y="5320843"/>
            <a:ext cx="2407448" cy="461665"/>
          </a:xfrm>
          <a:prstGeom prst="rect">
            <a:avLst/>
          </a:prstGeom>
          <a:noFill/>
        </p:spPr>
        <p:txBody>
          <a:bodyPr wrap="square">
            <a:spAutoFit/>
          </a:bodyPr>
          <a:lstStyle/>
          <a:p>
            <a:r>
              <a:rPr lang="lv-LV" sz="2400" b="1" dirty="0">
                <a:solidFill>
                  <a:srgbClr val="633494"/>
                </a:solidFill>
              </a:rPr>
              <a:t>51%</a:t>
            </a:r>
            <a:endParaRPr lang="en-US" sz="2400" dirty="0">
              <a:solidFill>
                <a:srgbClr val="633494"/>
              </a:solidFill>
            </a:endParaRPr>
          </a:p>
        </p:txBody>
      </p:sp>
      <p:sp>
        <p:nvSpPr>
          <p:cNvPr id="43" name="TextBox 42">
            <a:extLst>
              <a:ext uri="{FF2B5EF4-FFF2-40B4-BE49-F238E27FC236}">
                <a16:creationId xmlns:a16="http://schemas.microsoft.com/office/drawing/2014/main" id="{1EDFD5C4-A2AE-4757-A695-BC49460462C7}"/>
              </a:ext>
            </a:extLst>
          </p:cNvPr>
          <p:cNvSpPr txBox="1"/>
          <p:nvPr/>
        </p:nvSpPr>
        <p:spPr>
          <a:xfrm>
            <a:off x="5191370" y="2528871"/>
            <a:ext cx="2407448" cy="461665"/>
          </a:xfrm>
          <a:prstGeom prst="rect">
            <a:avLst/>
          </a:prstGeom>
          <a:noFill/>
        </p:spPr>
        <p:txBody>
          <a:bodyPr wrap="square">
            <a:spAutoFit/>
          </a:bodyPr>
          <a:lstStyle/>
          <a:p>
            <a:r>
              <a:rPr lang="lv-LV" sz="2400" b="1" dirty="0">
                <a:solidFill>
                  <a:srgbClr val="7BD3F7"/>
                </a:solidFill>
              </a:rPr>
              <a:t>21%</a:t>
            </a:r>
            <a:endParaRPr lang="en-US" sz="2400" dirty="0">
              <a:solidFill>
                <a:srgbClr val="7BD3F7"/>
              </a:solidFill>
            </a:endParaRPr>
          </a:p>
        </p:txBody>
      </p:sp>
      <p:sp>
        <p:nvSpPr>
          <p:cNvPr id="44" name="TextBox 43">
            <a:extLst>
              <a:ext uri="{FF2B5EF4-FFF2-40B4-BE49-F238E27FC236}">
                <a16:creationId xmlns:a16="http://schemas.microsoft.com/office/drawing/2014/main" id="{7C8605DB-E861-4D6D-ACA8-6AEE691C8C65}"/>
              </a:ext>
            </a:extLst>
          </p:cNvPr>
          <p:cNvSpPr txBox="1"/>
          <p:nvPr/>
        </p:nvSpPr>
        <p:spPr>
          <a:xfrm>
            <a:off x="5267605" y="2116330"/>
            <a:ext cx="2407448" cy="461665"/>
          </a:xfrm>
          <a:prstGeom prst="rect">
            <a:avLst/>
          </a:prstGeom>
          <a:noFill/>
        </p:spPr>
        <p:txBody>
          <a:bodyPr wrap="square">
            <a:spAutoFit/>
          </a:bodyPr>
          <a:lstStyle/>
          <a:p>
            <a:r>
              <a:rPr lang="lv-LV" sz="2400" b="1" dirty="0">
                <a:solidFill>
                  <a:srgbClr val="CD0923"/>
                </a:solidFill>
              </a:rPr>
              <a:t>5%</a:t>
            </a:r>
            <a:endParaRPr lang="en-US" sz="2400" dirty="0">
              <a:solidFill>
                <a:srgbClr val="CD0923"/>
              </a:solidFill>
            </a:endParaRPr>
          </a:p>
        </p:txBody>
      </p:sp>
      <p:sp>
        <p:nvSpPr>
          <p:cNvPr id="45" name="TextBox 44">
            <a:extLst>
              <a:ext uri="{FF2B5EF4-FFF2-40B4-BE49-F238E27FC236}">
                <a16:creationId xmlns:a16="http://schemas.microsoft.com/office/drawing/2014/main" id="{732D80FE-FC01-4FC6-ADEB-87951200E030}"/>
              </a:ext>
            </a:extLst>
          </p:cNvPr>
          <p:cNvSpPr txBox="1"/>
          <p:nvPr/>
        </p:nvSpPr>
        <p:spPr>
          <a:xfrm>
            <a:off x="5228544" y="3142938"/>
            <a:ext cx="2407448" cy="461665"/>
          </a:xfrm>
          <a:prstGeom prst="rect">
            <a:avLst/>
          </a:prstGeom>
          <a:noFill/>
        </p:spPr>
        <p:txBody>
          <a:bodyPr wrap="square">
            <a:spAutoFit/>
          </a:bodyPr>
          <a:lstStyle/>
          <a:p>
            <a:r>
              <a:rPr lang="lv-LV" sz="2400" b="1" dirty="0">
                <a:solidFill>
                  <a:srgbClr val="96C319"/>
                </a:solidFill>
              </a:rPr>
              <a:t>29%</a:t>
            </a:r>
            <a:endParaRPr lang="en-US" sz="2400" dirty="0">
              <a:solidFill>
                <a:srgbClr val="96C319"/>
              </a:solidFill>
            </a:endParaRPr>
          </a:p>
        </p:txBody>
      </p:sp>
      <p:sp>
        <p:nvSpPr>
          <p:cNvPr id="46" name="TextBox 45">
            <a:extLst>
              <a:ext uri="{FF2B5EF4-FFF2-40B4-BE49-F238E27FC236}">
                <a16:creationId xmlns:a16="http://schemas.microsoft.com/office/drawing/2014/main" id="{844A8DB2-3690-40BA-B340-22693E190879}"/>
              </a:ext>
            </a:extLst>
          </p:cNvPr>
          <p:cNvSpPr txBox="1"/>
          <p:nvPr/>
        </p:nvSpPr>
        <p:spPr>
          <a:xfrm>
            <a:off x="5228544" y="4244552"/>
            <a:ext cx="2407448" cy="461665"/>
          </a:xfrm>
          <a:prstGeom prst="rect">
            <a:avLst/>
          </a:prstGeom>
          <a:noFill/>
        </p:spPr>
        <p:txBody>
          <a:bodyPr wrap="square">
            <a:spAutoFit/>
          </a:bodyPr>
          <a:lstStyle/>
          <a:p>
            <a:r>
              <a:rPr lang="lv-LV" sz="2400" b="1" dirty="0">
                <a:solidFill>
                  <a:srgbClr val="633494"/>
                </a:solidFill>
              </a:rPr>
              <a:t>45%</a:t>
            </a:r>
            <a:endParaRPr lang="en-US" sz="2400" dirty="0">
              <a:solidFill>
                <a:srgbClr val="633494"/>
              </a:solidFill>
            </a:endParaRPr>
          </a:p>
        </p:txBody>
      </p:sp>
      <p:sp>
        <p:nvSpPr>
          <p:cNvPr id="59" name="TextBox 58">
            <a:extLst>
              <a:ext uri="{FF2B5EF4-FFF2-40B4-BE49-F238E27FC236}">
                <a16:creationId xmlns:a16="http://schemas.microsoft.com/office/drawing/2014/main" id="{1F760F15-9CDF-4B5D-8C46-F9A1CDC8AF14}"/>
              </a:ext>
            </a:extLst>
          </p:cNvPr>
          <p:cNvSpPr txBox="1"/>
          <p:nvPr/>
        </p:nvSpPr>
        <p:spPr>
          <a:xfrm>
            <a:off x="6731291" y="1125442"/>
            <a:ext cx="1832415" cy="615553"/>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2000" b="1" dirty="0">
                <a:solidFill>
                  <a:schemeClr val="bg2">
                    <a:lumMod val="10000"/>
                  </a:schemeClr>
                </a:solidFill>
              </a:rPr>
              <a:t>Tirgotājs</a:t>
            </a:r>
          </a:p>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dirty="0">
                <a:solidFill>
                  <a:schemeClr val="bg2">
                    <a:lumMod val="10000"/>
                  </a:schemeClr>
                </a:solidFill>
              </a:rPr>
              <a:t>Veikala uzcenojums</a:t>
            </a:r>
            <a:endParaRPr lang="en-US" sz="1400" dirty="0">
              <a:solidFill>
                <a:schemeClr val="bg2">
                  <a:lumMod val="10000"/>
                </a:schemeClr>
              </a:solidFill>
            </a:endParaRPr>
          </a:p>
        </p:txBody>
      </p:sp>
      <p:sp>
        <p:nvSpPr>
          <p:cNvPr id="61" name="TextBox 60">
            <a:extLst>
              <a:ext uri="{FF2B5EF4-FFF2-40B4-BE49-F238E27FC236}">
                <a16:creationId xmlns:a16="http://schemas.microsoft.com/office/drawing/2014/main" id="{A1A452E6-DD0B-4CDF-9329-92FA9380D05E}"/>
              </a:ext>
            </a:extLst>
          </p:cNvPr>
          <p:cNvSpPr txBox="1"/>
          <p:nvPr/>
        </p:nvSpPr>
        <p:spPr>
          <a:xfrm>
            <a:off x="6734252" y="382365"/>
            <a:ext cx="2359119" cy="707886"/>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2000" b="1" dirty="0">
                <a:solidFill>
                  <a:schemeClr val="bg2">
                    <a:lumMod val="10000"/>
                  </a:schemeClr>
                </a:solidFill>
              </a:rPr>
              <a:t>Pievienotās vērtības nodoklis</a:t>
            </a:r>
            <a:endParaRPr lang="en-US" sz="2000" b="1" dirty="0">
              <a:solidFill>
                <a:schemeClr val="bg2">
                  <a:lumMod val="10000"/>
                </a:schemeClr>
              </a:solidFill>
            </a:endParaRPr>
          </a:p>
        </p:txBody>
      </p:sp>
      <p:sp>
        <p:nvSpPr>
          <p:cNvPr id="62" name="TextBox 61">
            <a:extLst>
              <a:ext uri="{FF2B5EF4-FFF2-40B4-BE49-F238E27FC236}">
                <a16:creationId xmlns:a16="http://schemas.microsoft.com/office/drawing/2014/main" id="{3FEDA085-7C9F-4D3E-B73F-0EDB2CF048F2}"/>
              </a:ext>
            </a:extLst>
          </p:cNvPr>
          <p:cNvSpPr txBox="1"/>
          <p:nvPr/>
        </p:nvSpPr>
        <p:spPr>
          <a:xfrm>
            <a:off x="6733909" y="1746346"/>
            <a:ext cx="4004515" cy="830997"/>
          </a:xfrm>
          <a:prstGeom prst="rect">
            <a:avLst/>
          </a:prstGeom>
          <a:noFill/>
        </p:spPr>
        <p:txBody>
          <a:bodyPr wrap="square">
            <a:spAutoFit/>
          </a:bodyPr>
          <a:lstStyle/>
          <a:p>
            <a:pPr>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2000" b="1" dirty="0">
                <a:solidFill>
                  <a:schemeClr val="bg2">
                    <a:lumMod val="10000"/>
                  </a:schemeClr>
                </a:solidFill>
              </a:rPr>
              <a:t>Pārstrādātājs</a:t>
            </a:r>
            <a:endParaRPr lang="lv-LV" sz="2000" dirty="0">
              <a:solidFill>
                <a:schemeClr val="bg2">
                  <a:lumMod val="10000"/>
                </a:schemeClr>
              </a:solidFill>
            </a:endParaRPr>
          </a:p>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dirty="0">
                <a:solidFill>
                  <a:schemeClr val="bg2">
                    <a:lumMod val="10000"/>
                  </a:schemeClr>
                </a:solidFill>
              </a:rPr>
              <a:t>Pārstrādes izmaksas (pārstrāde,</a:t>
            </a:r>
          </a:p>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dirty="0">
                <a:solidFill>
                  <a:schemeClr val="bg2">
                    <a:lumMod val="10000"/>
                  </a:schemeClr>
                </a:solidFill>
              </a:rPr>
              <a:t>Iepakojums, transports, peļņa)</a:t>
            </a:r>
            <a:endParaRPr lang="en-US" sz="1400" dirty="0">
              <a:solidFill>
                <a:schemeClr val="bg2">
                  <a:lumMod val="10000"/>
                </a:schemeClr>
              </a:solidFill>
            </a:endParaRPr>
          </a:p>
        </p:txBody>
      </p:sp>
      <p:sp>
        <p:nvSpPr>
          <p:cNvPr id="63" name="TextBox 62">
            <a:extLst>
              <a:ext uri="{FF2B5EF4-FFF2-40B4-BE49-F238E27FC236}">
                <a16:creationId xmlns:a16="http://schemas.microsoft.com/office/drawing/2014/main" id="{71E1BEF5-40B8-49FC-A0D3-4BBBD022420E}"/>
              </a:ext>
            </a:extLst>
          </p:cNvPr>
          <p:cNvSpPr txBox="1"/>
          <p:nvPr/>
        </p:nvSpPr>
        <p:spPr>
          <a:xfrm>
            <a:off x="6737336" y="2594554"/>
            <a:ext cx="4004515" cy="615553"/>
          </a:xfrm>
          <a:prstGeom prst="rect">
            <a:avLst/>
          </a:prstGeom>
          <a:noFill/>
        </p:spPr>
        <p:txBody>
          <a:bodyPr wrap="square">
            <a:spAutoFit/>
          </a:bodyPr>
          <a:lstStyle/>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2000" b="1" dirty="0">
                <a:solidFill>
                  <a:schemeClr val="bg2">
                    <a:lumMod val="10000"/>
                  </a:schemeClr>
                </a:solidFill>
              </a:rPr>
              <a:t>Ražotājs</a:t>
            </a:r>
          </a:p>
          <a:p>
            <a:pPr rtl="0">
              <a:defRPr sz="1000" b="0" i="0" u="none" strike="noStrike" kern="1200" baseline="0">
                <a:solidFill>
                  <a:srgbClr val="E7E6E6">
                    <a:lumMod val="50000"/>
                  </a:srgbClr>
                </a:solidFill>
                <a:latin typeface="Arial" panose="020B0604020202020204" pitchFamily="34" charset="0"/>
                <a:ea typeface="+mn-ea"/>
                <a:cs typeface="Arial" panose="020B0604020202020204" pitchFamily="34" charset="0"/>
              </a:defRPr>
            </a:pPr>
            <a:r>
              <a:rPr lang="lv-LV" sz="1400" dirty="0">
                <a:solidFill>
                  <a:schemeClr val="bg2">
                    <a:lumMod val="10000"/>
                  </a:schemeClr>
                </a:solidFill>
              </a:rPr>
              <a:t>Piena iepirkuma cena</a:t>
            </a:r>
            <a:endParaRPr lang="en-US" sz="1400" dirty="0">
              <a:solidFill>
                <a:schemeClr val="bg2">
                  <a:lumMod val="10000"/>
                </a:schemeClr>
              </a:solidFill>
            </a:endParaRPr>
          </a:p>
        </p:txBody>
      </p:sp>
      <p:sp>
        <p:nvSpPr>
          <p:cNvPr id="8" name="Rectangle 7">
            <a:extLst>
              <a:ext uri="{FF2B5EF4-FFF2-40B4-BE49-F238E27FC236}">
                <a16:creationId xmlns:a16="http://schemas.microsoft.com/office/drawing/2014/main" id="{AFFC5D74-036E-4FC3-BD3B-F9429A4F8B34}"/>
              </a:ext>
            </a:extLst>
          </p:cNvPr>
          <p:cNvSpPr/>
          <p:nvPr/>
        </p:nvSpPr>
        <p:spPr>
          <a:xfrm>
            <a:off x="6400797" y="465712"/>
            <a:ext cx="305322" cy="518969"/>
          </a:xfrm>
          <a:prstGeom prst="rect">
            <a:avLst/>
          </a:prstGeom>
          <a:solidFill>
            <a:srgbClr val="CD0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F175C84-F530-4B6D-871A-19EE5316879C}"/>
              </a:ext>
            </a:extLst>
          </p:cNvPr>
          <p:cNvSpPr/>
          <p:nvPr/>
        </p:nvSpPr>
        <p:spPr>
          <a:xfrm>
            <a:off x="6396172" y="1173733"/>
            <a:ext cx="305322" cy="518969"/>
          </a:xfrm>
          <a:prstGeom prst="rect">
            <a:avLst/>
          </a:prstGeom>
          <a:solidFill>
            <a:srgbClr val="7BD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1E61CD4-486C-4405-B9CE-6596D8E0F4BF}"/>
              </a:ext>
            </a:extLst>
          </p:cNvPr>
          <p:cNvSpPr/>
          <p:nvPr/>
        </p:nvSpPr>
        <p:spPr>
          <a:xfrm>
            <a:off x="6404548" y="1866569"/>
            <a:ext cx="305322" cy="518969"/>
          </a:xfrm>
          <a:prstGeom prst="rect">
            <a:avLst/>
          </a:prstGeom>
          <a:solidFill>
            <a:srgbClr val="86A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6F40BD-603D-4F0E-AA26-CFA79AA6ECD1}"/>
              </a:ext>
            </a:extLst>
          </p:cNvPr>
          <p:cNvSpPr/>
          <p:nvPr/>
        </p:nvSpPr>
        <p:spPr>
          <a:xfrm>
            <a:off x="6395094" y="2631911"/>
            <a:ext cx="305322" cy="518969"/>
          </a:xfrm>
          <a:prstGeom prst="rect">
            <a:avLst/>
          </a:prstGeom>
          <a:solidFill>
            <a:srgbClr val="63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ottle&#10;&#10;Description automatically generated">
            <a:extLst>
              <a:ext uri="{FF2B5EF4-FFF2-40B4-BE49-F238E27FC236}">
                <a16:creationId xmlns:a16="http://schemas.microsoft.com/office/drawing/2014/main" id="{3BDD753D-9299-2244-9D33-367D4A9346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97910" y="1840981"/>
            <a:ext cx="3881407" cy="3881407"/>
          </a:xfrm>
          <a:prstGeom prst="rect">
            <a:avLst/>
          </a:prstGeom>
        </p:spPr>
      </p:pic>
    </p:spTree>
    <p:extLst>
      <p:ext uri="{BB962C8B-B14F-4D97-AF65-F5344CB8AC3E}">
        <p14:creationId xmlns:p14="http://schemas.microsoft.com/office/powerpoint/2010/main" val="125233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now, riding, person, wave&#10;&#10;Description automatically generated">
            <a:extLst>
              <a:ext uri="{FF2B5EF4-FFF2-40B4-BE49-F238E27FC236}">
                <a16:creationId xmlns:a16="http://schemas.microsoft.com/office/drawing/2014/main" id="{2AADDDD7-E9FC-469D-B0C7-FB02F49D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 y="-248478"/>
            <a:ext cx="12343649" cy="7384774"/>
          </a:xfrm>
          <a:prstGeom prst="rect">
            <a:avLst/>
          </a:prstGeom>
        </p:spPr>
      </p:pic>
      <p:sp>
        <p:nvSpPr>
          <p:cNvPr id="13" name="Rectangle 12">
            <a:extLst>
              <a:ext uri="{FF2B5EF4-FFF2-40B4-BE49-F238E27FC236}">
                <a16:creationId xmlns:a16="http://schemas.microsoft.com/office/drawing/2014/main" id="{C36E593D-AB9F-449A-B5E0-BFB057400912}"/>
              </a:ext>
            </a:extLst>
          </p:cNvPr>
          <p:cNvSpPr/>
          <p:nvPr/>
        </p:nvSpPr>
        <p:spPr>
          <a:xfrm>
            <a:off x="-75824" y="0"/>
            <a:ext cx="12343649" cy="6858000"/>
          </a:xfrm>
          <a:prstGeom prst="rect">
            <a:avLst/>
          </a:prstGeom>
          <a:solidFill>
            <a:srgbClr val="96C31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22F41E8-A436-4257-8426-21887C0CA293}"/>
              </a:ext>
            </a:extLst>
          </p:cNvPr>
          <p:cNvSpPr txBox="1"/>
          <p:nvPr/>
        </p:nvSpPr>
        <p:spPr>
          <a:xfrm>
            <a:off x="558380" y="537904"/>
            <a:ext cx="6169152" cy="646331"/>
          </a:xfrm>
          <a:prstGeom prst="rect">
            <a:avLst/>
          </a:prstGeom>
          <a:noFill/>
        </p:spPr>
        <p:txBody>
          <a:bodyPr wrap="square">
            <a:spAutoFit/>
          </a:bodyPr>
          <a:lstStyle/>
          <a:p>
            <a:pPr>
              <a:tabLst>
                <a:tab pos="3946525" algn="l"/>
              </a:tabLst>
            </a:pPr>
            <a:r>
              <a:rPr lang="lv-LV" b="1" dirty="0">
                <a:solidFill>
                  <a:schemeClr val="bg2">
                    <a:lumMod val="10000"/>
                  </a:schemeClr>
                </a:solidFill>
              </a:rPr>
              <a:t>3. </a:t>
            </a:r>
            <a:r>
              <a:rPr lang="en-LV" sz="1800" b="1" dirty="0">
                <a:solidFill>
                  <a:schemeClr val="bg2">
                    <a:lumMod val="10000"/>
                  </a:schemeClr>
                </a:solidFill>
              </a:rPr>
              <a:t>Kāds labums sabiedrībai kopumā?</a:t>
            </a:r>
          </a:p>
          <a:p>
            <a:pPr>
              <a:tabLst>
                <a:tab pos="3946525" algn="l"/>
              </a:tabLst>
            </a:pPr>
            <a:endParaRPr lang="en-US" b="1" dirty="0">
              <a:solidFill>
                <a:schemeClr val="bg2">
                  <a:lumMod val="10000"/>
                </a:schemeClr>
              </a:solidFill>
            </a:endParaRPr>
          </a:p>
        </p:txBody>
      </p:sp>
      <p:sp>
        <p:nvSpPr>
          <p:cNvPr id="46" name="Rectangle 45">
            <a:extLst>
              <a:ext uri="{FF2B5EF4-FFF2-40B4-BE49-F238E27FC236}">
                <a16:creationId xmlns:a16="http://schemas.microsoft.com/office/drawing/2014/main" id="{2690D6B9-AC56-479C-A14F-FB86E6A2FA1E}"/>
              </a:ext>
            </a:extLst>
          </p:cNvPr>
          <p:cNvSpPr/>
          <p:nvPr/>
        </p:nvSpPr>
        <p:spPr>
          <a:xfrm>
            <a:off x="633984" y="980388"/>
            <a:ext cx="463296" cy="92508"/>
          </a:xfrm>
          <a:prstGeom prst="rect">
            <a:avLst/>
          </a:prstGeom>
          <a:solidFill>
            <a:srgbClr val="96C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6C319"/>
              </a:solidFill>
            </a:endParaRPr>
          </a:p>
        </p:txBody>
      </p:sp>
      <p:sp>
        <p:nvSpPr>
          <p:cNvPr id="47" name="TextBox 46">
            <a:extLst>
              <a:ext uri="{FF2B5EF4-FFF2-40B4-BE49-F238E27FC236}">
                <a16:creationId xmlns:a16="http://schemas.microsoft.com/office/drawing/2014/main" id="{CF02B28A-44D3-40F2-ABC0-E7A2D1C03D77}"/>
              </a:ext>
            </a:extLst>
          </p:cNvPr>
          <p:cNvSpPr txBox="1"/>
          <p:nvPr/>
        </p:nvSpPr>
        <p:spPr>
          <a:xfrm>
            <a:off x="613503" y="1219034"/>
            <a:ext cx="6114029" cy="2308324"/>
          </a:xfrm>
          <a:prstGeom prst="rect">
            <a:avLst/>
          </a:prstGeom>
          <a:noFill/>
        </p:spPr>
        <p:txBody>
          <a:bodyPr wrap="square">
            <a:spAutoFit/>
          </a:bodyPr>
          <a:lstStyle/>
          <a:p>
            <a:r>
              <a:rPr lang="en-LV" sz="3600" b="1" dirty="0">
                <a:solidFill>
                  <a:schemeClr val="bg2">
                    <a:lumMod val="10000"/>
                  </a:schemeClr>
                </a:solidFill>
                <a:highlight>
                  <a:srgbClr val="96C319"/>
                </a:highlight>
              </a:rPr>
              <a:t>SAMAZINĀT</a:t>
            </a:r>
            <a:r>
              <a:rPr lang="lv-LV" sz="3600" b="1" dirty="0">
                <a:solidFill>
                  <a:schemeClr val="bg2">
                    <a:lumMod val="10000"/>
                  </a:schemeClr>
                </a:solidFill>
                <a:highlight>
                  <a:srgbClr val="96C319"/>
                </a:highlight>
              </a:rPr>
              <a:t> </a:t>
            </a:r>
            <a:r>
              <a:rPr lang="en-LV" sz="3600" b="1" dirty="0">
                <a:solidFill>
                  <a:schemeClr val="bg2">
                    <a:lumMod val="10000"/>
                  </a:schemeClr>
                </a:solidFill>
                <a:highlight>
                  <a:srgbClr val="96C319"/>
                </a:highlight>
              </a:rPr>
              <a:t>SABIEDRĪBAS</a:t>
            </a:r>
            <a:endParaRPr lang="lv-LV" sz="3600" b="1" dirty="0">
              <a:solidFill>
                <a:schemeClr val="bg2">
                  <a:lumMod val="10000"/>
                </a:schemeClr>
              </a:solidFill>
              <a:highlight>
                <a:srgbClr val="96C319"/>
              </a:highlight>
            </a:endParaRPr>
          </a:p>
          <a:p>
            <a:r>
              <a:rPr lang="en-LV" sz="3600" b="1" dirty="0">
                <a:solidFill>
                  <a:schemeClr val="bg2">
                    <a:lumMod val="10000"/>
                  </a:schemeClr>
                </a:solidFill>
                <a:highlight>
                  <a:srgbClr val="96C319"/>
                </a:highlight>
              </a:rPr>
              <a:t>IENĀKUMU NEVIENLĪDZĪBU</a:t>
            </a:r>
            <a:endParaRPr lang="en-LV" sz="2400" b="1" dirty="0">
              <a:solidFill>
                <a:schemeClr val="bg2">
                  <a:lumMod val="10000"/>
                </a:schemeClr>
              </a:solidFill>
              <a:highlight>
                <a:srgbClr val="FFDC00"/>
              </a:highlight>
            </a:endParaRPr>
          </a:p>
        </p:txBody>
      </p:sp>
      <p:sp>
        <p:nvSpPr>
          <p:cNvPr id="48" name="TextBox 47">
            <a:extLst>
              <a:ext uri="{FF2B5EF4-FFF2-40B4-BE49-F238E27FC236}">
                <a16:creationId xmlns:a16="http://schemas.microsoft.com/office/drawing/2014/main" id="{7BBA58B4-52FA-4E8C-8B6C-E54A11B49C54}"/>
              </a:ext>
            </a:extLst>
          </p:cNvPr>
          <p:cNvSpPr txBox="1"/>
          <p:nvPr/>
        </p:nvSpPr>
        <p:spPr>
          <a:xfrm>
            <a:off x="1091997" y="3614632"/>
            <a:ext cx="4361393" cy="3046988"/>
          </a:xfrm>
          <a:prstGeom prst="rect">
            <a:avLst/>
          </a:prstGeom>
          <a:noFill/>
        </p:spPr>
        <p:txBody>
          <a:bodyPr wrap="square">
            <a:spAutoFit/>
          </a:bodyPr>
          <a:lstStyle/>
          <a:p>
            <a:r>
              <a:rPr lang="lv-LV" sz="1600" dirty="0">
                <a:solidFill>
                  <a:schemeClr val="bg2">
                    <a:lumMod val="10000"/>
                  </a:schemeClr>
                </a:solidFill>
              </a:rPr>
              <a:t>Latvijas GINI indekss un </a:t>
            </a:r>
            <a:r>
              <a:rPr lang="lv-LV" sz="1600" dirty="0" err="1">
                <a:solidFill>
                  <a:schemeClr val="bg2">
                    <a:lumMod val="10000"/>
                  </a:schemeClr>
                </a:solidFill>
              </a:rPr>
              <a:t>kvinteļu</a:t>
            </a:r>
            <a:r>
              <a:rPr lang="lv-LV" sz="1600" dirty="0">
                <a:solidFill>
                  <a:schemeClr val="bg2">
                    <a:lumMod val="10000"/>
                  </a:schemeClr>
                </a:solidFill>
              </a:rPr>
              <a:t> starpības indekss ir viens no sliktākajiem ES;</a:t>
            </a:r>
          </a:p>
          <a:p>
            <a:endParaRPr lang="lv-LV" sz="1600" dirty="0">
              <a:solidFill>
                <a:schemeClr val="bg2">
                  <a:lumMod val="10000"/>
                </a:schemeClr>
              </a:solidFill>
            </a:endParaRPr>
          </a:p>
          <a:p>
            <a:r>
              <a:rPr lang="lv-LV" sz="1600" dirty="0">
                <a:solidFill>
                  <a:schemeClr val="bg2">
                    <a:lumMod val="10000"/>
                  </a:schemeClr>
                </a:solidFill>
              </a:rPr>
              <a:t>PVN 21% darbojas regresīvi un veicina sabiedrības turīguma noslāņošanos, kā rezultātā pārtikas produktu dārdzība augstās PVN likmes dēļ ir nesamērīga pret mazturīgā pircēja ienākumiem;</a:t>
            </a:r>
          </a:p>
          <a:p>
            <a:endParaRPr lang="lv-LV" sz="1600" dirty="0">
              <a:solidFill>
                <a:schemeClr val="bg2">
                  <a:lumMod val="10000"/>
                </a:schemeClr>
              </a:solidFill>
            </a:endParaRPr>
          </a:p>
          <a:p>
            <a:r>
              <a:rPr lang="lv-LV" sz="1600" dirty="0">
                <a:solidFill>
                  <a:schemeClr val="bg2">
                    <a:lumMod val="10000"/>
                  </a:schemeClr>
                </a:solidFill>
              </a:rPr>
              <a:t>PVN 5% veicinātu piena produktu pieejamību un pozitīvi ietekmētu sabiedrības ienākumu nevienlīdzības samazināšanu.</a:t>
            </a:r>
          </a:p>
        </p:txBody>
      </p:sp>
      <p:sp>
        <p:nvSpPr>
          <p:cNvPr id="14" name="Oval 13">
            <a:extLst>
              <a:ext uri="{FF2B5EF4-FFF2-40B4-BE49-F238E27FC236}">
                <a16:creationId xmlns:a16="http://schemas.microsoft.com/office/drawing/2014/main" id="{D223F088-89AE-4E52-9141-94ED75679625}"/>
              </a:ext>
            </a:extLst>
          </p:cNvPr>
          <p:cNvSpPr/>
          <p:nvPr/>
        </p:nvSpPr>
        <p:spPr>
          <a:xfrm>
            <a:off x="720315" y="3685179"/>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C707A2-7A3E-47DF-896C-34CA557BFAB1}"/>
              </a:ext>
            </a:extLst>
          </p:cNvPr>
          <p:cNvSpPr/>
          <p:nvPr/>
        </p:nvSpPr>
        <p:spPr>
          <a:xfrm>
            <a:off x="730878" y="4438876"/>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7D75D1-81B6-A544-ADCE-695E82AED481}"/>
              </a:ext>
            </a:extLst>
          </p:cNvPr>
          <p:cNvSpPr/>
          <p:nvPr/>
        </p:nvSpPr>
        <p:spPr>
          <a:xfrm>
            <a:off x="720314" y="5862235"/>
            <a:ext cx="243003" cy="243003"/>
          </a:xfrm>
          <a:prstGeom prst="ellipse">
            <a:avLst/>
          </a:prstGeom>
          <a:solidFill>
            <a:srgbClr val="FF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2709F1CE-070B-49B1-8ECC-A5DB45041B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0881" y="1133057"/>
            <a:ext cx="6603140" cy="3981628"/>
          </a:xfrm>
          <a:prstGeom prst="rect">
            <a:avLst/>
          </a:prstGeom>
        </p:spPr>
      </p:pic>
    </p:spTree>
    <p:extLst>
      <p:ext uri="{BB962C8B-B14F-4D97-AF65-F5344CB8AC3E}">
        <p14:creationId xmlns:p14="http://schemas.microsoft.com/office/powerpoint/2010/main" val="4021269717"/>
      </p:ext>
    </p:extLst>
  </p:cSld>
  <p:clrMapOvr>
    <a:masterClrMapping/>
  </p:clrMapOvr>
</p:sld>
</file>

<file path=ppt/theme/theme1.xml><?xml version="1.0" encoding="utf-8"?>
<a:theme xmlns:a="http://schemas.openxmlformats.org/drawingml/2006/main" name="pif">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4400" b="1" dirty="0">
            <a:solidFill>
              <a:srgbClr val="FFDC00"/>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11852</TotalTime>
  <Words>1355</Words>
  <Application>Microsoft Office PowerPoint</Application>
  <PresentationFormat>Widescreen</PresentationFormat>
  <Paragraphs>466</Paragraphs>
  <Slides>14</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pif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Takis Aristidis</dc:creator>
  <cp:lastModifiedBy>Zane</cp:lastModifiedBy>
  <cp:revision>141</cp:revision>
  <dcterms:created xsi:type="dcterms:W3CDTF">2019-09-30T08:36:46Z</dcterms:created>
  <dcterms:modified xsi:type="dcterms:W3CDTF">2020-09-10T08:30:37Z</dcterms:modified>
</cp:coreProperties>
</file>